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4" r:id="rId3"/>
    <p:sldId id="295" r:id="rId4"/>
    <p:sldId id="296" r:id="rId5"/>
    <p:sldId id="286" r:id="rId6"/>
    <p:sldId id="287" r:id="rId7"/>
    <p:sldId id="308" r:id="rId8"/>
    <p:sldId id="289" r:id="rId9"/>
    <p:sldId id="288" r:id="rId10"/>
    <p:sldId id="291" r:id="rId11"/>
    <p:sldId id="292" r:id="rId12"/>
    <p:sldId id="293" r:id="rId13"/>
    <p:sldId id="29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0" r:id="rId22"/>
    <p:sldId id="311" r:id="rId23"/>
    <p:sldId id="298" r:id="rId24"/>
    <p:sldId id="284" r:id="rId25"/>
    <p:sldId id="285" r:id="rId26"/>
    <p:sldId id="312" r:id="rId27"/>
    <p:sldId id="299" r:id="rId28"/>
    <p:sldId id="301" r:id="rId29"/>
    <p:sldId id="302" r:id="rId30"/>
    <p:sldId id="303" r:id="rId31"/>
    <p:sldId id="304" r:id="rId32"/>
    <p:sldId id="306" r:id="rId33"/>
    <p:sldId id="313" r:id="rId34"/>
    <p:sldId id="305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0A7C76B2-D7B5-468E-94C8-474BB89556FC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62F1485-AADB-484C-9F5F-9A97E95AB3B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42363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CD9E9-A137-4D6F-A022-E10FC31B4989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10B56-0E88-4FE4-8370-1CC62D8BEA3A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486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10B56-0E88-4FE4-8370-1CC62D8BEA3A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62019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60848"/>
            <a:ext cx="4627708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1988840"/>
            <a:ext cx="4104456" cy="2160240"/>
          </a:xfrm>
        </p:spPr>
        <p:txBody>
          <a:bodyPr>
            <a:noAutofit/>
          </a:bodyPr>
          <a:lstStyle>
            <a:lvl1pPr marL="0" indent="0" algn="r">
              <a:buNone/>
              <a:defRPr sz="2800" b="0" i="1">
                <a:solidFill>
                  <a:schemeClr val="accent4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dirty="0" smtClean="0"/>
              <a:t>Christian Binggeli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1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6912768" cy="11569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628800"/>
            <a:ext cx="2057400" cy="4497363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05697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556792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6984776" cy="115699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544" y="260648"/>
            <a:ext cx="6912768" cy="11569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67544" y="260648"/>
            <a:ext cx="6912768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CLIQUEZ POUR MODIFIER LE STYLE DU TITRE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467544" y="260648"/>
            <a:ext cx="6912768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CLIQUEZ POUR MODIFIER LE STYLE DU TITRE</a:t>
            </a:r>
            <a:endParaRPr kumimoji="0" lang="fr-CH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2A-6A0F-43FC-BA51-E122E3AFAFDD}" type="datetimeFigureOut">
              <a:rPr lang="fr-CH" smtClean="0"/>
              <a:pPr/>
              <a:t>27.08.2012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227F-D408-4535-9576-9337E845DE6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l="48000" t="-3000" r="-4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36699"/>
          <a:stretch>
            <a:fillRect/>
          </a:stretch>
        </p:blipFill>
        <p:spPr bwMode="auto">
          <a:xfrm>
            <a:off x="179512" y="476672"/>
            <a:ext cx="62103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764704"/>
            <a:ext cx="71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D605B52A-6A0F-43FC-BA51-E122E3AFAFDD}" type="datetimeFigureOut">
              <a:rPr lang="fr-CH" smtClean="0"/>
              <a:pPr/>
              <a:t>27.08.2012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5"/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fld id="{01A6227F-D408-4535-9576-9337E845DE62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9" name="Image 8" descr="lionlogo_1c_2611.tif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564802" y="332656"/>
            <a:ext cx="1111654" cy="1052736"/>
          </a:xfrm>
          <a:prstGeom prst="rect">
            <a:avLst/>
          </a:prstGeom>
        </p:spPr>
      </p:pic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i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accent5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accent5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accent5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accent5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accent5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ions%20club.m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Neuch%C3%A2tel_Xamax" TargetMode="External"/><Relationship Id="rId3" Type="http://schemas.openxmlformats.org/officeDocument/2006/relationships/hyperlink" Target="http://fr.wikipedia.org/wiki/Servette_FC" TargetMode="External"/><Relationship Id="rId7" Type="http://schemas.openxmlformats.org/officeDocument/2006/relationships/hyperlink" Target="http://fr.wikipedia.org/wiki/Championnat_de_Suisse_de_football_D2" TargetMode="External"/><Relationship Id="rId2" Type="http://schemas.openxmlformats.org/officeDocument/2006/relationships/hyperlink" Target="http://fr.wikipedia.org/wiki/Championnat_de_Suisse_de_footb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Championnat_de_Suisse_de_football_D3" TargetMode="External"/><Relationship Id="rId5" Type="http://schemas.openxmlformats.org/officeDocument/2006/relationships/hyperlink" Target="http://fr.wikipedia.org/wiki/Lausanne-Sport" TargetMode="External"/><Relationship Id="rId4" Type="http://schemas.openxmlformats.org/officeDocument/2006/relationships/hyperlink" Target="http://fr.wikipedia.org/wiki/Championnat_de_Suisse_de_football_D4" TargetMode="External"/><Relationship Id="rId9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03848" y="5661248"/>
            <a:ext cx="5688632" cy="1080120"/>
          </a:xfrm>
        </p:spPr>
        <p:txBody>
          <a:bodyPr/>
          <a:lstStyle/>
          <a:p>
            <a:r>
              <a:rPr lang="fr-CH" dirty="0" smtClean="0"/>
              <a:t>Temple du Bas, Neuchâtel</a:t>
            </a:r>
          </a:p>
          <a:p>
            <a:r>
              <a:rPr lang="fr-CH" dirty="0" smtClean="0"/>
              <a:t>Samedi 1</a:t>
            </a:r>
            <a:r>
              <a:rPr lang="fr-CH" baseline="30000" dirty="0" smtClean="0"/>
              <a:t>er</a:t>
            </a:r>
            <a:r>
              <a:rPr lang="fr-CH" dirty="0" smtClean="0"/>
              <a:t> septembre 2012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074242"/>
          </a:xfrm>
        </p:spPr>
        <p:txBody>
          <a:bodyPr/>
          <a:lstStyle/>
          <a:p>
            <a:r>
              <a:rPr lang="fr-CH" sz="4800" dirty="0" smtClean="0"/>
              <a:t>Nous vous souhaitons la bienvenue à la conférence des Présidents 2012-2013</a:t>
            </a:r>
            <a:endParaRPr lang="fr-CH"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freepik.com/photos-libre/clip-art-de-la-terre_426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7891" y="4310583"/>
            <a:ext cx="2228218" cy="2232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248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CH" dirty="0" smtClean="0"/>
              <a:t>207 pays</a:t>
            </a:r>
          </a:p>
          <a:p>
            <a:pPr lvl="0">
              <a:buNone/>
            </a:pPr>
            <a:endParaRPr lang="fr-CH" sz="2000" dirty="0" smtClean="0">
              <a:solidFill>
                <a:schemeClr val="tx1"/>
              </a:solidFill>
            </a:endParaRPr>
          </a:p>
          <a:p>
            <a:r>
              <a:rPr lang="fr-CH" dirty="0" smtClean="0"/>
              <a:t>46’085 clubs </a:t>
            </a:r>
          </a:p>
          <a:p>
            <a:pPr>
              <a:buNone/>
            </a:pPr>
            <a:endParaRPr lang="fr-CH" sz="2000" dirty="0" smtClean="0"/>
          </a:p>
          <a:p>
            <a:r>
              <a:rPr lang="fr-CH" dirty="0" smtClean="0"/>
              <a:t>1,343599 million de membres</a:t>
            </a:r>
          </a:p>
          <a:p>
            <a:endParaRPr lang="fr-CH" dirty="0" smtClean="0"/>
          </a:p>
          <a:p>
            <a:r>
              <a:rPr lang="fr-CH" dirty="0" smtClean="0"/>
              <a:t>200’000 LEO </a:t>
            </a:r>
          </a:p>
          <a:p>
            <a:pPr>
              <a:buNone/>
            </a:pPr>
            <a:endParaRPr lang="fr-CH" sz="2000" dirty="0" smtClean="0"/>
          </a:p>
          <a:p>
            <a:r>
              <a:rPr lang="fr-CH" dirty="0" smtClean="0"/>
              <a:t>700 millions de dollars de subventions </a:t>
            </a:r>
            <a:r>
              <a:rPr lang="fr-CH" sz="1800" dirty="0" smtClean="0"/>
              <a:t>(1968)</a:t>
            </a:r>
          </a:p>
          <a:p>
            <a:pPr marL="0" indent="0">
              <a:buNone/>
            </a:pPr>
            <a:endParaRPr lang="fr-CH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CH" sz="1800" b="1" dirty="0" smtClean="0">
                <a:solidFill>
                  <a:srgbClr val="002060"/>
                </a:solidFill>
              </a:rPr>
              <a:t> </a:t>
            </a:r>
          </a:p>
          <a:p>
            <a:pPr marL="0" lvl="0" indent="0">
              <a:buNone/>
            </a:pPr>
            <a:endParaRPr lang="fr-CH" sz="1800" dirty="0" smtClean="0"/>
          </a:p>
          <a:p>
            <a:pPr algn="ctr">
              <a:buNone/>
            </a:pPr>
            <a:endParaRPr lang="fr-CH" sz="20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Lions &amp; le monde</a:t>
            </a:r>
            <a:r>
              <a:rPr lang="fr-CH" dirty="0"/>
              <a:t/>
            </a:r>
            <a:br>
              <a:rPr lang="fr-CH" dirty="0"/>
            </a:br>
            <a:r>
              <a:rPr lang="fr-CH" sz="2800" dirty="0"/>
              <a:t>La plus grande ONG du monde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17178" y="5733256"/>
            <a:ext cx="3309644" cy="3785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993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NOUS SERVONS</a:t>
            </a:r>
            <a:endParaRPr lang="fr-FR" sz="54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8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 smtClean="0"/>
              <a:t> 3 districts</a:t>
            </a:r>
          </a:p>
          <a:p>
            <a:pPr lvl="0">
              <a:buNone/>
            </a:pPr>
            <a:endParaRPr lang="fr-CH" sz="2000" dirty="0" smtClean="0"/>
          </a:p>
          <a:p>
            <a:pPr lvl="0"/>
            <a:r>
              <a:rPr lang="fr-CH" dirty="0" smtClean="0"/>
              <a:t> 258 clubs</a:t>
            </a:r>
          </a:p>
          <a:p>
            <a:pPr lvl="0">
              <a:buNone/>
            </a:pPr>
            <a:endParaRPr lang="fr-CH" sz="2000" dirty="0" smtClean="0"/>
          </a:p>
          <a:p>
            <a:pPr lvl="0"/>
            <a:r>
              <a:rPr lang="fr-CH" dirty="0" smtClean="0"/>
              <a:t> 9’796 membres </a:t>
            </a:r>
          </a:p>
          <a:p>
            <a:endParaRPr lang="fr-CH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Lions &amp; la Suisse</a:t>
            </a:r>
            <a:endParaRPr lang="fr-CH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95536" y="3501008"/>
            <a:ext cx="8856984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www.njc-stmaurice.ch/2008/images/2010/Images/drapeau%20suis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600400" cy="18002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5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District 102W</a:t>
            </a:r>
            <a:endParaRPr lang="fr-CH" dirty="0"/>
          </a:p>
        </p:txBody>
      </p:sp>
      <p:sp>
        <p:nvSpPr>
          <p:cNvPr id="4" name="Espace réservé du contenu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CH" dirty="0" smtClean="0"/>
              <a:t> Un district bilingue</a:t>
            </a:r>
          </a:p>
          <a:p>
            <a:pPr lvl="0">
              <a:buNone/>
            </a:pPr>
            <a:endParaRPr lang="fr-CH" sz="2000" dirty="0" smtClean="0"/>
          </a:p>
          <a:p>
            <a:pPr lvl="0"/>
            <a:r>
              <a:rPr lang="fr-CH" dirty="0" smtClean="0"/>
              <a:t>99 clubs</a:t>
            </a:r>
          </a:p>
          <a:p>
            <a:pPr lvl="0">
              <a:buNone/>
            </a:pPr>
            <a:endParaRPr lang="fr-CH" sz="2000" dirty="0" smtClean="0"/>
          </a:p>
          <a:p>
            <a:pPr lvl="0"/>
            <a:r>
              <a:rPr lang="fr-CH" dirty="0" smtClean="0"/>
              <a:t> Plus de 3’710 membres </a:t>
            </a:r>
          </a:p>
          <a:p>
            <a:pPr lvl="0"/>
            <a:endParaRPr lang="fr-CH" dirty="0" smtClean="0"/>
          </a:p>
          <a:p>
            <a:pPr lvl="0">
              <a:buNone/>
            </a:pPr>
            <a:endParaRPr lang="fr-CH" dirty="0" smtClean="0"/>
          </a:p>
          <a:p>
            <a:pPr lvl="0"/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42206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6840760" cy="490066"/>
          </a:xfrm>
        </p:spPr>
        <p:txBody>
          <a:bodyPr/>
          <a:lstStyle/>
          <a:p>
            <a:r>
              <a:rPr lang="fr-CH" dirty="0" smtClean="0"/>
              <a:t>Lions </a:t>
            </a:r>
            <a:r>
              <a:rPr lang="fr-CH" dirty="0" err="1" smtClean="0"/>
              <a:t>day</a:t>
            </a:r>
            <a:r>
              <a:rPr lang="fr-CH" dirty="0" smtClean="0"/>
              <a:t> 2012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3923928" y="3068960"/>
            <a:ext cx="936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500" b="1" dirty="0" smtClean="0">
                <a:hlinkClick r:id="rId3" action="ppaction://hlinkfile"/>
              </a:rPr>
              <a:t>FILM</a:t>
            </a:r>
            <a:endParaRPr lang="fr-CH" sz="2500" b="1" dirty="0"/>
          </a:p>
        </p:txBody>
      </p:sp>
    </p:spTree>
    <p:extLst>
      <p:ext uri="{BB962C8B-B14F-4D97-AF65-F5344CB8AC3E}">
        <p14:creationId xmlns:p14="http://schemas.microsoft.com/office/powerpoint/2010/main" xmlns="" val="3618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5194">
            <a:off x="38683" y="2390289"/>
            <a:ext cx="6743156" cy="289034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Mes objectifs:</a:t>
            </a:r>
            <a:br>
              <a:rPr lang="fr-CH" dirty="0" smtClean="0"/>
            </a:br>
            <a:r>
              <a:rPr lang="fr-CH" dirty="0" smtClean="0"/>
              <a:t>Passion </a:t>
            </a:r>
            <a:r>
              <a:rPr lang="fr-CH" dirty="0"/>
              <a:t>&amp; </a:t>
            </a:r>
            <a:r>
              <a:rPr lang="fr-CH" dirty="0" smtClean="0"/>
              <a:t>enthousiasme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8091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Implication des conjoints</a:t>
            </a:r>
            <a:endParaRPr lang="fr-CH" dirty="0"/>
          </a:p>
        </p:txBody>
      </p:sp>
      <p:pic>
        <p:nvPicPr>
          <p:cNvPr id="1030" name="Picture 6" descr="http://www.bfmfan.com/blog/public/events/mariage_britannique/caps-000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4" t="8530" r="25615" b="26892"/>
          <a:stretch/>
        </p:blipFill>
        <p:spPr bwMode="auto">
          <a:xfrm>
            <a:off x="539551" y="1772816"/>
            <a:ext cx="6368231" cy="4032448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œur 3"/>
          <p:cNvSpPr/>
          <p:nvPr/>
        </p:nvSpPr>
        <p:spPr>
          <a:xfrm>
            <a:off x="1043608" y="1844824"/>
            <a:ext cx="4464496" cy="3456384"/>
          </a:xfrm>
          <a:prstGeom prst="heart">
            <a:avLst/>
          </a:prstGeom>
          <a:noFill/>
          <a:ln w="1047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1005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262438" cy="550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Tolérance &amp; respect</a:t>
            </a:r>
            <a:br>
              <a:rPr lang="fr-CH" dirty="0" smtClean="0"/>
            </a:br>
            <a:endParaRPr lang="fr-CH" sz="2400" dirty="0"/>
          </a:p>
        </p:txBody>
      </p:sp>
      <p:sp>
        <p:nvSpPr>
          <p:cNvPr id="5" name="Bulle ronde 4"/>
          <p:cNvSpPr/>
          <p:nvPr/>
        </p:nvSpPr>
        <p:spPr>
          <a:xfrm>
            <a:off x="3131840" y="1124744"/>
            <a:ext cx="3240360" cy="1152128"/>
          </a:xfrm>
          <a:prstGeom prst="wedgeEllipseCallout">
            <a:avLst>
              <a:gd name="adj1" fmla="val -47352"/>
              <a:gd name="adj2" fmla="val 57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200" dirty="0" smtClean="0"/>
              <a:t>Inscriptions aux manifestations</a:t>
            </a:r>
            <a:endParaRPr lang="fr-CH" sz="2200" dirty="0"/>
          </a:p>
        </p:txBody>
      </p:sp>
    </p:spTree>
    <p:extLst>
      <p:ext uri="{BB962C8B-B14F-4D97-AF65-F5344CB8AC3E}">
        <p14:creationId xmlns:p14="http://schemas.microsoft.com/office/powerpoint/2010/main" xmlns="" val="36626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8" y="1340768"/>
            <a:ext cx="349977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Formation</a:t>
            </a:r>
            <a:br>
              <a:rPr lang="fr-CH" dirty="0"/>
            </a:br>
            <a:r>
              <a:rPr lang="fr-CH" sz="2800" dirty="0"/>
              <a:t>(fonction dans la </a:t>
            </a:r>
            <a:r>
              <a:rPr lang="fr-CH" sz="2800" dirty="0" err="1"/>
              <a:t>LionsBase</a:t>
            </a:r>
            <a:r>
              <a:rPr lang="fr-CH" sz="2800" dirty="0"/>
              <a:t>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27584" y="3791942"/>
            <a:ext cx="2438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smtClean="0">
                <a:solidFill>
                  <a:srgbClr val="FFC000"/>
                </a:solidFill>
              </a:rPr>
              <a:t>Le </a:t>
            </a:r>
            <a:r>
              <a:rPr lang="fr-CH" sz="3200" b="1" dirty="0" err="1" smtClean="0">
                <a:solidFill>
                  <a:srgbClr val="FFC000"/>
                </a:solidFill>
              </a:rPr>
              <a:t>Lionisme</a:t>
            </a:r>
            <a:r>
              <a:rPr lang="fr-CH" sz="3200" b="1" dirty="0" smtClean="0">
                <a:solidFill>
                  <a:srgbClr val="FFC000"/>
                </a:solidFill>
              </a:rPr>
              <a:t> pour les nuls</a:t>
            </a:r>
            <a:endParaRPr lang="fr-CH" sz="3200" b="1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23"/>
          <p:cNvSpPr>
            <a:spLocks noGrp="1"/>
          </p:cNvSpPr>
          <p:nvPr>
            <p:ph idx="1"/>
          </p:nvPr>
        </p:nvSpPr>
        <p:spPr>
          <a:xfrm>
            <a:off x="3103218" y="1556792"/>
            <a:ext cx="5861270" cy="4752527"/>
          </a:xfrm>
        </p:spPr>
        <p:txBody>
          <a:bodyPr>
            <a:normAutofit fontScale="85000" lnSpcReduction="20000"/>
          </a:bodyPr>
          <a:lstStyle/>
          <a:p>
            <a:pPr lvl="0">
              <a:tabLst>
                <a:tab pos="361950" algn="l"/>
              </a:tabLst>
            </a:pPr>
            <a:r>
              <a:rPr lang="fr-CH" dirty="0"/>
              <a:t>8 septembre 2012 à Bern :</a:t>
            </a:r>
          </a:p>
          <a:p>
            <a:pPr marL="361950" lvl="0" indent="0">
              <a:buNone/>
            </a:pPr>
            <a:r>
              <a:rPr lang="fr-CH" dirty="0" smtClean="0"/>
              <a:t>Formation </a:t>
            </a:r>
            <a:r>
              <a:rPr lang="fr-CH" dirty="0"/>
              <a:t>en </a:t>
            </a:r>
            <a:r>
              <a:rPr lang="fr-CH" dirty="0" smtClean="0"/>
              <a:t>allemand</a:t>
            </a:r>
            <a:endParaRPr lang="fr-CH" dirty="0"/>
          </a:p>
          <a:p>
            <a:pPr marL="361950" lvl="0" indent="0">
              <a:buNone/>
            </a:pPr>
            <a:r>
              <a:rPr lang="fr-CH" dirty="0" err="1"/>
              <a:t>Lionsbase</a:t>
            </a:r>
            <a:r>
              <a:rPr lang="fr-CH" dirty="0"/>
              <a:t>/CMS pour les webmasters de chaque </a:t>
            </a:r>
            <a:r>
              <a:rPr lang="fr-CH" dirty="0" smtClean="0"/>
              <a:t>club</a:t>
            </a:r>
          </a:p>
          <a:p>
            <a:pPr marL="361950" lvl="0" indent="0">
              <a:buNone/>
            </a:pPr>
            <a:endParaRPr lang="fr-CH" dirty="0"/>
          </a:p>
          <a:p>
            <a:r>
              <a:rPr lang="fr-CH" dirty="0" smtClean="0"/>
              <a:t>22 </a:t>
            </a:r>
            <a:r>
              <a:rPr lang="fr-CH" dirty="0"/>
              <a:t>septembre 2012 à Neuchâtel</a:t>
            </a:r>
            <a:r>
              <a:rPr lang="fr-CH" dirty="0" smtClean="0"/>
              <a:t>:</a:t>
            </a:r>
          </a:p>
          <a:p>
            <a:pPr marL="361950" indent="0">
              <a:buNone/>
            </a:pPr>
            <a:r>
              <a:rPr lang="fr-CH" dirty="0"/>
              <a:t>Formation français</a:t>
            </a:r>
          </a:p>
          <a:p>
            <a:pPr marL="361950" indent="0">
              <a:buNone/>
              <a:tabLst>
                <a:tab pos="361950" algn="l"/>
              </a:tabLst>
            </a:pPr>
            <a:r>
              <a:rPr lang="fr-CH" dirty="0" err="1"/>
              <a:t>Lionsbase</a:t>
            </a:r>
            <a:r>
              <a:rPr lang="fr-CH" dirty="0"/>
              <a:t>/CMS pour les webmasters de chaque </a:t>
            </a:r>
            <a:r>
              <a:rPr lang="fr-CH" dirty="0" smtClean="0"/>
              <a:t>club</a:t>
            </a:r>
          </a:p>
          <a:p>
            <a:pPr marL="361950" indent="0">
              <a:buNone/>
              <a:tabLst>
                <a:tab pos="361950" algn="l"/>
              </a:tabLst>
            </a:pPr>
            <a:endParaRPr lang="fr-CH" dirty="0"/>
          </a:p>
          <a:p>
            <a:pPr marL="361950" indent="0">
              <a:buNone/>
              <a:tabLst>
                <a:tab pos="361950" algn="l"/>
              </a:tabLst>
            </a:pPr>
            <a:r>
              <a:rPr lang="fr-CH" dirty="0" smtClean="0"/>
              <a:t>Présence obligatoire!</a:t>
            </a:r>
          </a:p>
          <a:p>
            <a:pPr marL="361950" indent="0">
              <a:buNone/>
              <a:tabLst>
                <a:tab pos="361950" algn="l"/>
              </a:tabLst>
            </a:pPr>
            <a:r>
              <a:rPr lang="fr-CH" dirty="0" smtClean="0"/>
              <a:t>Plusieurs changements dans la plate-forme du site</a:t>
            </a:r>
            <a:endParaRPr lang="fr-CH" dirty="0"/>
          </a:p>
          <a:p>
            <a:pPr lvl="0">
              <a:buNone/>
            </a:pPr>
            <a:endParaRPr lang="fr-CH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H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H" sz="1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8096"/>
            <a:ext cx="518457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Savoir déléguer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03465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s.123rf.com/400wm/400/400/Krisdog/Krisdog1103/Krisdog110300001/8985773-foule-business-de-personnes-marchant--la-h-te-entre-les-r-union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57" r="1778"/>
          <a:stretch/>
        </p:blipFill>
        <p:spPr bwMode="auto">
          <a:xfrm>
            <a:off x="35496" y="1916832"/>
            <a:ext cx="643617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Renforcement des effectifs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6127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Pascal Sandoz, Président de la Ville de Neuchâtel</a:t>
            </a:r>
          </a:p>
          <a:p>
            <a:r>
              <a:rPr lang="fr-CH" dirty="0" smtClean="0"/>
              <a:t>Jean-Fred </a:t>
            </a:r>
            <a:r>
              <a:rPr lang="fr-CH" dirty="0" err="1" smtClean="0"/>
              <a:t>Antonioli</a:t>
            </a:r>
            <a:r>
              <a:rPr lang="fr-CH" dirty="0" smtClean="0"/>
              <a:t>, Président LC Neuchâtel</a:t>
            </a:r>
          </a:p>
          <a:p>
            <a:r>
              <a:rPr lang="fr-CH" dirty="0" smtClean="0"/>
              <a:t>Christian Binggeli, Gouverneur D 102W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conférenciers</a:t>
            </a:r>
            <a:endParaRPr lang="fr-CH" dirty="0"/>
          </a:p>
        </p:txBody>
      </p:sp>
      <p:pic>
        <p:nvPicPr>
          <p:cNvPr id="2050" name="Picture 2" descr=" Pascal Sando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097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Jean-Fred Antonio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7097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ionsclubs.ch/osMedia/pic/christianbinggeli_web_1949_w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7312" y="3670970"/>
            <a:ext cx="128024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Création nouveau club Leo</a:t>
            </a:r>
            <a:br>
              <a:rPr lang="fr-CH" dirty="0" smtClean="0"/>
            </a:br>
            <a:r>
              <a:rPr lang="fr-CH" dirty="0" smtClean="0"/>
              <a:t>entre Bienne et Yverdon</a:t>
            </a:r>
            <a:endParaRPr lang="fr-CH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75" t="22950" r="14625" b="15361"/>
          <a:stretch/>
        </p:blipFill>
        <p:spPr bwMode="auto">
          <a:xfrm>
            <a:off x="395536" y="1844824"/>
            <a:ext cx="49959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avec flèche vers le bas 6"/>
          <p:cNvSpPr/>
          <p:nvPr/>
        </p:nvSpPr>
        <p:spPr>
          <a:xfrm>
            <a:off x="107504" y="5229200"/>
            <a:ext cx="1800200" cy="504056"/>
          </a:xfrm>
          <a:prstGeom prst="down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107504" y="5219908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5"/>
                </a:solidFill>
              </a:rPr>
              <a:t>Yverdon-les-Bains</a:t>
            </a:r>
            <a:endParaRPr lang="fr-CH" dirty="0">
              <a:solidFill>
                <a:schemeClr val="accent5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4463988" y="1710100"/>
            <a:ext cx="828092" cy="504056"/>
          </a:xfrm>
          <a:prstGeom prst="down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4463988" y="1700808"/>
            <a:ext cx="92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accent5"/>
                </a:solidFill>
              </a:rPr>
              <a:t>Bienne</a:t>
            </a:r>
            <a:endParaRPr lang="fr-CH" dirty="0">
              <a:solidFill>
                <a:schemeClr val="accent5"/>
              </a:solidFill>
            </a:endParaRPr>
          </a:p>
        </p:txBody>
      </p:sp>
      <p:sp>
        <p:nvSpPr>
          <p:cNvPr id="2" name="Arc 1"/>
          <p:cNvSpPr/>
          <p:nvPr/>
        </p:nvSpPr>
        <p:spPr>
          <a:xfrm rot="19575684">
            <a:off x="287352" y="2954503"/>
            <a:ext cx="4895354" cy="1715545"/>
          </a:xfrm>
          <a:prstGeom prst="arc">
            <a:avLst>
              <a:gd name="adj1" fmla="val 10764924"/>
              <a:gd name="adj2" fmla="val 0"/>
            </a:avLst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4079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Organigramme du Conseil 102W 2012-2013</a:t>
            </a:r>
            <a:endParaRPr lang="fr-CH" dirty="0"/>
          </a:p>
        </p:txBody>
      </p: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657912" y="908720"/>
            <a:ext cx="7743137" cy="5040560"/>
            <a:chOff x="1134" y="1272"/>
            <a:chExt cx="4031" cy="2879"/>
          </a:xfrm>
        </p:grpSpPr>
        <p:cxnSp>
          <p:nvCxnSpPr>
            <p:cNvPr id="5" name="_s63500"/>
            <p:cNvCxnSpPr>
              <a:cxnSpLocks noChangeShapeType="1"/>
              <a:stCxn id="39" idx="1"/>
              <a:endCxn id="28" idx="2"/>
            </p:cNvCxnSpPr>
            <p:nvPr/>
          </p:nvCxnSpPr>
          <p:spPr bwMode="auto">
            <a:xfrm rot="10800000">
              <a:off x="3869" y="2424"/>
              <a:ext cx="144" cy="1151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" name="_s63501"/>
            <p:cNvCxnSpPr>
              <a:cxnSpLocks noChangeShapeType="1"/>
              <a:stCxn id="38" idx="1"/>
              <a:endCxn id="28" idx="2"/>
            </p:cNvCxnSpPr>
            <p:nvPr/>
          </p:nvCxnSpPr>
          <p:spPr bwMode="auto">
            <a:xfrm rot="10800000">
              <a:off x="3869" y="2424"/>
              <a:ext cx="144" cy="720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7" name="_s63502"/>
            <p:cNvCxnSpPr>
              <a:cxnSpLocks noChangeShapeType="1"/>
              <a:stCxn id="37" idx="1"/>
              <a:endCxn id="28" idx="2"/>
            </p:cNvCxnSpPr>
            <p:nvPr/>
          </p:nvCxnSpPr>
          <p:spPr bwMode="auto">
            <a:xfrm rot="10800000">
              <a:off x="3869" y="2424"/>
              <a:ext cx="144" cy="288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8" name="_s63503"/>
            <p:cNvCxnSpPr>
              <a:cxnSpLocks noChangeShapeType="1"/>
              <a:stCxn id="36" idx="1"/>
              <a:endCxn id="27" idx="2"/>
            </p:cNvCxnSpPr>
            <p:nvPr/>
          </p:nvCxnSpPr>
          <p:spPr bwMode="auto">
            <a:xfrm rot="10800000">
              <a:off x="2717" y="2424"/>
              <a:ext cx="144" cy="1584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9" name="_s63504"/>
            <p:cNvCxnSpPr>
              <a:cxnSpLocks noChangeShapeType="1"/>
              <a:stCxn id="35" idx="1"/>
              <a:endCxn id="27" idx="2"/>
            </p:cNvCxnSpPr>
            <p:nvPr/>
          </p:nvCxnSpPr>
          <p:spPr bwMode="auto">
            <a:xfrm rot="10800000">
              <a:off x="2717" y="2424"/>
              <a:ext cx="144" cy="1151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0" name="_s63505"/>
            <p:cNvCxnSpPr>
              <a:cxnSpLocks noChangeShapeType="1"/>
              <a:stCxn id="34" idx="1"/>
              <a:endCxn id="27" idx="2"/>
            </p:cNvCxnSpPr>
            <p:nvPr/>
          </p:nvCxnSpPr>
          <p:spPr bwMode="auto">
            <a:xfrm rot="10800000">
              <a:off x="2717" y="2424"/>
              <a:ext cx="144" cy="720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" name="_s63506"/>
            <p:cNvCxnSpPr>
              <a:cxnSpLocks noChangeShapeType="1"/>
              <a:endCxn id="27" idx="2"/>
            </p:cNvCxnSpPr>
            <p:nvPr/>
          </p:nvCxnSpPr>
          <p:spPr bwMode="auto">
            <a:xfrm rot="10800000">
              <a:off x="2717" y="2424"/>
              <a:ext cx="144" cy="288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2" name="_s63507"/>
            <p:cNvCxnSpPr>
              <a:cxnSpLocks noChangeShapeType="1"/>
              <a:stCxn id="32" idx="1"/>
              <a:endCxn id="26" idx="2"/>
            </p:cNvCxnSpPr>
            <p:nvPr/>
          </p:nvCxnSpPr>
          <p:spPr bwMode="auto">
            <a:xfrm rot="10800000">
              <a:off x="1567" y="2424"/>
              <a:ext cx="144" cy="1584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3" name="_s63508"/>
            <p:cNvCxnSpPr>
              <a:cxnSpLocks noChangeShapeType="1"/>
              <a:stCxn id="31" idx="1"/>
              <a:endCxn id="26" idx="2"/>
            </p:cNvCxnSpPr>
            <p:nvPr/>
          </p:nvCxnSpPr>
          <p:spPr bwMode="auto">
            <a:xfrm rot="10800000">
              <a:off x="1567" y="2424"/>
              <a:ext cx="144" cy="1153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4" name="_s63509"/>
            <p:cNvCxnSpPr>
              <a:cxnSpLocks noChangeShapeType="1"/>
              <a:stCxn id="30" idx="1"/>
              <a:endCxn id="26" idx="2"/>
            </p:cNvCxnSpPr>
            <p:nvPr/>
          </p:nvCxnSpPr>
          <p:spPr bwMode="auto">
            <a:xfrm rot="10800000">
              <a:off x="1567" y="2424"/>
              <a:ext cx="144" cy="720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5" name="_s63510"/>
            <p:cNvCxnSpPr>
              <a:cxnSpLocks noChangeShapeType="1"/>
              <a:stCxn id="29" idx="1"/>
              <a:endCxn id="26" idx="2"/>
            </p:cNvCxnSpPr>
            <p:nvPr/>
          </p:nvCxnSpPr>
          <p:spPr bwMode="auto">
            <a:xfrm rot="10800000">
              <a:off x="1567" y="2424"/>
              <a:ext cx="144" cy="289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6" name="_s63511"/>
            <p:cNvCxnSpPr>
              <a:cxnSpLocks noChangeShapeType="1"/>
              <a:stCxn id="28" idx="0"/>
              <a:endCxn id="23" idx="2"/>
            </p:cNvCxnSpPr>
            <p:nvPr/>
          </p:nvCxnSpPr>
          <p:spPr bwMode="auto">
            <a:xfrm rot="5400000" flipH="1">
              <a:off x="3223" y="1487"/>
              <a:ext cx="143" cy="11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7" name="_s63512"/>
            <p:cNvCxnSpPr>
              <a:cxnSpLocks noChangeShapeType="1"/>
              <a:stCxn id="27" idx="0"/>
              <a:endCxn id="23" idx="2"/>
            </p:cNvCxnSpPr>
            <p:nvPr/>
          </p:nvCxnSpPr>
          <p:spPr bwMode="auto">
            <a:xfrm rot="-5400000">
              <a:off x="2646" y="2063"/>
              <a:ext cx="143" cy="1"/>
            </a:xfrm>
            <a:prstGeom prst="straightConnector1">
              <a:avLst/>
            </a:prstGeom>
            <a:noFill/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_s63513"/>
            <p:cNvCxnSpPr>
              <a:cxnSpLocks noChangeShapeType="1"/>
              <a:stCxn id="26" idx="0"/>
              <a:endCxn id="23" idx="2"/>
            </p:cNvCxnSpPr>
            <p:nvPr/>
          </p:nvCxnSpPr>
          <p:spPr bwMode="auto">
            <a:xfrm rot="-5400000">
              <a:off x="2073" y="1487"/>
              <a:ext cx="143" cy="114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" name="_s63514"/>
            <p:cNvCxnSpPr>
              <a:cxnSpLocks noChangeShapeType="1"/>
              <a:stCxn id="25" idx="0"/>
              <a:endCxn id="22" idx="2"/>
            </p:cNvCxnSpPr>
            <p:nvPr/>
          </p:nvCxnSpPr>
          <p:spPr bwMode="auto">
            <a:xfrm rot="5400000" flipH="1">
              <a:off x="4157" y="1128"/>
              <a:ext cx="144" cy="1008"/>
            </a:xfrm>
            <a:prstGeom prst="bentConnector3">
              <a:avLst>
                <a:gd name="adj1" fmla="val 49426"/>
              </a:avLst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_s63515"/>
            <p:cNvCxnSpPr>
              <a:cxnSpLocks noChangeShapeType="1"/>
              <a:stCxn id="24" idx="0"/>
              <a:endCxn id="22" idx="2"/>
            </p:cNvCxnSpPr>
            <p:nvPr/>
          </p:nvCxnSpPr>
          <p:spPr bwMode="auto">
            <a:xfrm rot="-5400000">
              <a:off x="3653" y="1632"/>
              <a:ext cx="144" cy="1"/>
            </a:xfrm>
            <a:prstGeom prst="straightConnector1">
              <a:avLst/>
            </a:prstGeom>
            <a:noFill/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1" name="_s63516"/>
            <p:cNvCxnSpPr>
              <a:cxnSpLocks noChangeShapeType="1"/>
              <a:stCxn id="23" idx="0"/>
              <a:endCxn id="22" idx="2"/>
            </p:cNvCxnSpPr>
            <p:nvPr/>
          </p:nvCxnSpPr>
          <p:spPr bwMode="auto">
            <a:xfrm rot="-5400000">
              <a:off x="3149" y="1128"/>
              <a:ext cx="144" cy="1008"/>
            </a:xfrm>
            <a:prstGeom prst="bentConnector3">
              <a:avLst>
                <a:gd name="adj1" fmla="val 49426"/>
              </a:avLst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2" name="_s63517"/>
            <p:cNvSpPr>
              <a:spLocks noChangeArrowheads="1"/>
            </p:cNvSpPr>
            <p:nvPr/>
          </p:nvSpPr>
          <p:spPr bwMode="auto">
            <a:xfrm>
              <a:off x="3293" y="1272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AFAFA"/>
                </a:gs>
                <a:gs pos="64999">
                  <a:srgbClr val="F2F2F2"/>
                </a:gs>
                <a:gs pos="100000">
                  <a:srgbClr val="EDEDED"/>
                </a:gs>
              </a:gsLst>
              <a:lin ang="5400000" scaled="1"/>
            </a:gradFill>
            <a:ln w="9525">
              <a:solidFill>
                <a:srgbClr val="D5D5D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MD102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3" name="_s63518"/>
            <p:cNvSpPr>
              <a:spLocks noChangeArrowheads="1"/>
            </p:cNvSpPr>
            <p:nvPr/>
          </p:nvSpPr>
          <p:spPr bwMode="auto">
            <a:xfrm>
              <a:off x="2285" y="1704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District 102 W</a:t>
              </a:r>
              <a:endParaRPr lang="fr-FR" sz="1200" b="1" dirty="0">
                <a:solidFill>
                  <a:srgbClr val="FFFFFF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4" name="_s63519"/>
            <p:cNvSpPr>
              <a:spLocks noChangeArrowheads="1"/>
            </p:cNvSpPr>
            <p:nvPr/>
          </p:nvSpPr>
          <p:spPr bwMode="auto">
            <a:xfrm>
              <a:off x="3293" y="1704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AFAFA"/>
                </a:gs>
                <a:gs pos="64999">
                  <a:srgbClr val="F2F2F2"/>
                </a:gs>
                <a:gs pos="100000">
                  <a:srgbClr val="EDEDED"/>
                </a:gs>
              </a:gsLst>
              <a:lin ang="5400000" scaled="1"/>
            </a:gradFill>
            <a:ln w="9525">
              <a:solidFill>
                <a:srgbClr val="D5D5D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District 102 C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5" name="_s63520"/>
            <p:cNvSpPr>
              <a:spLocks noChangeArrowheads="1"/>
            </p:cNvSpPr>
            <p:nvPr/>
          </p:nvSpPr>
          <p:spPr bwMode="auto">
            <a:xfrm>
              <a:off x="4301" y="1704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AFAFA"/>
                </a:gs>
                <a:gs pos="64999">
                  <a:srgbClr val="F2F2F2"/>
                </a:gs>
                <a:gs pos="100000">
                  <a:srgbClr val="EDEDED"/>
                </a:gs>
              </a:gsLst>
              <a:lin ang="5400000" scaled="1"/>
            </a:gradFill>
            <a:ln w="9525">
              <a:solidFill>
                <a:srgbClr val="D5D5D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District 102 E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6" name="_s63521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1E8FF"/>
                </a:gs>
                <a:gs pos="64999">
                  <a:srgbClr val="B6C5FF"/>
                </a:gs>
                <a:gs pos="100000">
                  <a:srgbClr val="95ADFF"/>
                </a:gs>
              </a:gsLst>
              <a:lin ang="5400000" scaled="1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Région 1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7" name="_s63522"/>
            <p:cNvSpPr>
              <a:spLocks noChangeArrowheads="1"/>
            </p:cNvSpPr>
            <p:nvPr/>
          </p:nvSpPr>
          <p:spPr bwMode="auto">
            <a:xfrm>
              <a:off x="2285" y="213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5000">
                  <a:srgbClr val="92D050"/>
                </a:gs>
                <a:gs pos="99000">
                  <a:srgbClr val="BAFCBA"/>
                </a:gs>
                <a:gs pos="100000">
                  <a:srgbClr val="9BFD9B"/>
                </a:gs>
              </a:gsLst>
              <a:lin ang="5400000" scaled="1"/>
            </a:gradFill>
            <a:ln w="9525">
              <a:solidFill>
                <a:srgbClr val="00B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Région 2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8" name="_s63523"/>
            <p:cNvSpPr>
              <a:spLocks noChangeArrowheads="1"/>
            </p:cNvSpPr>
            <p:nvPr/>
          </p:nvSpPr>
          <p:spPr bwMode="auto">
            <a:xfrm>
              <a:off x="3437" y="213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50000">
                  <a:srgbClr val="FFB6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Région 3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9" name="_s63524"/>
            <p:cNvSpPr>
              <a:spLocks noChangeArrowheads="1"/>
            </p:cNvSpPr>
            <p:nvPr/>
          </p:nvSpPr>
          <p:spPr bwMode="auto">
            <a:xfrm>
              <a:off x="1710" y="2568"/>
              <a:ext cx="86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Zone 11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Genève et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Ouest vaudois</a:t>
              </a:r>
              <a:endParaRPr lang="fr-FR" sz="1200" b="1" dirty="0">
                <a:solidFill>
                  <a:srgbClr val="FFFFFF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0" name="_s63525"/>
            <p:cNvSpPr>
              <a:spLocks noChangeArrowheads="1"/>
            </p:cNvSpPr>
            <p:nvPr/>
          </p:nvSpPr>
          <p:spPr bwMode="auto">
            <a:xfrm>
              <a:off x="1710" y="3000"/>
              <a:ext cx="86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Zone 12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Est vaudois et 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Valais</a:t>
              </a:r>
              <a:endParaRPr lang="fr-FR" sz="1200" b="1">
                <a:solidFill>
                  <a:srgbClr val="FFFFFF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1" name="_s63526"/>
            <p:cNvSpPr>
              <a:spLocks noChangeArrowheads="1"/>
            </p:cNvSpPr>
            <p:nvPr/>
          </p:nvSpPr>
          <p:spPr bwMode="auto">
            <a:xfrm>
              <a:off x="1710" y="3432"/>
              <a:ext cx="86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13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Nord vaudois et 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lac de Neuchâtel ouest</a:t>
              </a:r>
              <a:endParaRPr lang="fr-FR" sz="1200" b="1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2" name="_s63527"/>
            <p:cNvSpPr>
              <a:spLocks noChangeArrowheads="1"/>
            </p:cNvSpPr>
            <p:nvPr/>
          </p:nvSpPr>
          <p:spPr bwMode="auto">
            <a:xfrm>
              <a:off x="1710" y="3864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14 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Lausanne et environs</a:t>
              </a:r>
              <a:endParaRPr lang="fr-FR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4" name="_s63529"/>
            <p:cNvSpPr>
              <a:spLocks noChangeArrowheads="1"/>
            </p:cNvSpPr>
            <p:nvPr/>
          </p:nvSpPr>
          <p:spPr bwMode="auto">
            <a:xfrm>
              <a:off x="2861" y="3000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7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00B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22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Berne und Umgebung</a:t>
              </a:r>
              <a:endParaRPr lang="fr-FR" sz="1200" b="1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5" name="_s63530"/>
            <p:cNvSpPr>
              <a:spLocks noChangeArrowheads="1"/>
            </p:cNvSpPr>
            <p:nvPr/>
          </p:nvSpPr>
          <p:spPr bwMode="auto">
            <a:xfrm>
              <a:off x="2861" y="3432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7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00B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Zone 23</a:t>
              </a:r>
            </a:p>
            <a:p>
              <a:pPr algn="ctr" eaLnBrk="0" hangingPunct="0">
                <a:defRPr/>
              </a:pPr>
              <a:r>
                <a:rPr lang="fr-FR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Aaretal bis Berneroberland</a:t>
              </a:r>
            </a:p>
          </p:txBody>
        </p:sp>
        <p:sp>
          <p:nvSpPr>
            <p:cNvPr id="36" name="_s63531"/>
            <p:cNvSpPr>
              <a:spLocks noChangeArrowheads="1"/>
            </p:cNvSpPr>
            <p:nvPr/>
          </p:nvSpPr>
          <p:spPr bwMode="auto">
            <a:xfrm>
              <a:off x="2861" y="3864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7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00B0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24</a:t>
              </a:r>
            </a:p>
            <a:p>
              <a:pPr algn="ctr" eaLnBrk="0" hangingPunct="0">
                <a:defRPr/>
              </a:pP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Oberaargau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 </a:t>
              </a: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und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 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Emmental</a:t>
              </a:r>
              <a:endParaRPr lang="fr-FR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7" name="_s63532"/>
            <p:cNvSpPr>
              <a:spLocks noChangeArrowheads="1"/>
            </p:cNvSpPr>
            <p:nvPr/>
          </p:nvSpPr>
          <p:spPr bwMode="auto">
            <a:xfrm>
              <a:off x="4013" y="2568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98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Zone 31 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Montagnes 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FFFFFF"/>
                  </a:solidFill>
                  <a:latin typeface="Arial Narrow" charset="0"/>
                  <a:ea typeface="ＭＳ Ｐゴシック" charset="-128"/>
                </a:rPr>
                <a:t>neuchâteloises et Jura</a:t>
              </a:r>
              <a:endParaRPr lang="fr-FR" sz="1200" b="1" dirty="0">
                <a:solidFill>
                  <a:srgbClr val="FFFFFF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8" name="_s63533"/>
            <p:cNvSpPr>
              <a:spLocks noChangeArrowheads="1"/>
            </p:cNvSpPr>
            <p:nvPr/>
          </p:nvSpPr>
          <p:spPr bwMode="auto">
            <a:xfrm>
              <a:off x="4013" y="3000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98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32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Littoral neuchâtelois et 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Entre-deux-Lacs</a:t>
              </a:r>
              <a:endParaRPr lang="fr-FR" sz="1200" b="1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9" name="_s63534"/>
            <p:cNvSpPr>
              <a:spLocks noChangeArrowheads="1"/>
            </p:cNvSpPr>
            <p:nvPr/>
          </p:nvSpPr>
          <p:spPr bwMode="auto">
            <a:xfrm>
              <a:off x="4013" y="3432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98000">
                  <a:srgbClr val="FF7A00"/>
                </a:gs>
                <a:gs pos="98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33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Fribourg francophone, 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Gruyère et Pays-d’Enhaut</a:t>
              </a:r>
              <a:endParaRPr lang="fr-FR" sz="1200" b="1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42" name="_s63528"/>
            <p:cNvSpPr>
              <a:spLocks noChangeArrowheads="1"/>
            </p:cNvSpPr>
            <p:nvPr/>
          </p:nvSpPr>
          <p:spPr bwMode="auto">
            <a:xfrm>
              <a:off x="2865" y="2553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7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00B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21</a:t>
              </a:r>
            </a:p>
            <a:p>
              <a:pPr algn="ctr" eaLnBrk="0" hangingPunct="0">
                <a:defRPr/>
              </a:pP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Biel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 </a:t>
              </a: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und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 </a:t>
              </a: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Umgebung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, </a:t>
              </a:r>
            </a:p>
            <a:p>
              <a:pPr algn="ctr" eaLnBrk="0" hangingPunct="0">
                <a:defRPr/>
              </a:pP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Murten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 </a:t>
              </a: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und</a:t>
              </a: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 </a:t>
              </a: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Sense</a:t>
              </a:r>
              <a:endParaRPr lang="fr-FR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</p:grpSp>
      <p:cxnSp>
        <p:nvCxnSpPr>
          <p:cNvPr id="45" name="_s63507"/>
          <p:cNvCxnSpPr>
            <a:cxnSpLocks noChangeShapeType="1"/>
          </p:cNvCxnSpPr>
          <p:nvPr/>
        </p:nvCxnSpPr>
        <p:spPr bwMode="auto">
          <a:xfrm rot="10800000">
            <a:off x="1474983" y="3574658"/>
            <a:ext cx="284512" cy="2852507"/>
          </a:xfrm>
          <a:prstGeom prst="bentConnector2">
            <a:avLst/>
          </a:prstGeom>
          <a:noFill/>
          <a:ln w="9525">
            <a:solidFill>
              <a:srgbClr val="A5A5C6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7" name="_s63527"/>
          <p:cNvSpPr>
            <a:spLocks noChangeArrowheads="1"/>
          </p:cNvSpPr>
          <p:nvPr/>
        </p:nvSpPr>
        <p:spPr bwMode="auto">
          <a:xfrm>
            <a:off x="1764349" y="6175925"/>
            <a:ext cx="1657734" cy="502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A7FF"/>
              </a:gs>
              <a:gs pos="100000">
                <a:srgbClr val="1C5EE3"/>
              </a:gs>
            </a:gsLst>
            <a:lin ang="5400000"/>
          </a:gradFill>
          <a:ln w="9525">
            <a:solidFill>
              <a:srgbClr val="2E62C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CH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Zone </a:t>
            </a:r>
            <a:r>
              <a:rPr lang="fr-CH" sz="12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15</a:t>
            </a:r>
            <a:br>
              <a:rPr lang="fr-CH" sz="12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</a:br>
            <a:r>
              <a:rPr lang="fr-CH" sz="1200" b="1" dirty="0">
                <a:solidFill>
                  <a:schemeClr val="bg1"/>
                </a:solidFill>
              </a:rPr>
              <a:t>Morges, </a:t>
            </a:r>
            <a:r>
              <a:rPr lang="fr-CH" sz="1200" b="1" dirty="0" smtClean="0">
                <a:solidFill>
                  <a:schemeClr val="bg1"/>
                </a:solidFill>
              </a:rPr>
              <a:t>Pied </a:t>
            </a:r>
            <a:r>
              <a:rPr lang="fr-CH" sz="1200" b="1" dirty="0">
                <a:solidFill>
                  <a:schemeClr val="bg1"/>
                </a:solidFill>
              </a:rPr>
              <a:t>du Jura </a:t>
            </a:r>
            <a:r>
              <a:rPr lang="fr-CH" sz="1200" b="1" dirty="0" smtClean="0">
                <a:solidFill>
                  <a:schemeClr val="bg1"/>
                </a:solidFill>
              </a:rPr>
              <a:t/>
            </a:r>
            <a:br>
              <a:rPr lang="fr-CH" sz="1200" b="1" dirty="0" smtClean="0">
                <a:solidFill>
                  <a:schemeClr val="bg1"/>
                </a:solidFill>
              </a:rPr>
            </a:br>
            <a:r>
              <a:rPr lang="fr-CH" sz="1200" b="1" dirty="0" smtClean="0">
                <a:solidFill>
                  <a:schemeClr val="bg1"/>
                </a:solidFill>
              </a:rPr>
              <a:t>et Gros </a:t>
            </a:r>
            <a:r>
              <a:rPr lang="fr-CH" sz="1200" b="1" dirty="0">
                <a:solidFill>
                  <a:schemeClr val="bg1"/>
                </a:solidFill>
              </a:rPr>
              <a:t>de Vaud </a:t>
            </a:r>
            <a:r>
              <a:rPr lang="fr-CH" sz="12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endParaRPr lang="fr-CH" sz="1200" b="1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251520" y="721643"/>
            <a:ext cx="7586663" cy="5227637"/>
            <a:chOff x="1134" y="1463"/>
            <a:chExt cx="3742" cy="2688"/>
          </a:xfrm>
        </p:grpSpPr>
        <p:cxnSp>
          <p:nvCxnSpPr>
            <p:cNvPr id="5" name="_s63500"/>
            <p:cNvCxnSpPr>
              <a:cxnSpLocks noChangeShapeType="1"/>
              <a:stCxn id="31" idx="1"/>
              <a:endCxn id="23" idx="2"/>
            </p:cNvCxnSpPr>
            <p:nvPr/>
          </p:nvCxnSpPr>
          <p:spPr bwMode="auto">
            <a:xfrm rot="10800000">
              <a:off x="3869" y="2424"/>
              <a:ext cx="144" cy="1149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" name="_s63501"/>
            <p:cNvCxnSpPr>
              <a:cxnSpLocks noChangeShapeType="1"/>
              <a:stCxn id="30" idx="1"/>
              <a:endCxn id="23" idx="2"/>
            </p:cNvCxnSpPr>
            <p:nvPr/>
          </p:nvCxnSpPr>
          <p:spPr bwMode="auto">
            <a:xfrm rot="10800000">
              <a:off x="3869" y="2424"/>
              <a:ext cx="144" cy="718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7" name="_s63502"/>
            <p:cNvCxnSpPr>
              <a:cxnSpLocks noChangeShapeType="1"/>
              <a:endCxn id="23" idx="2"/>
            </p:cNvCxnSpPr>
            <p:nvPr/>
          </p:nvCxnSpPr>
          <p:spPr bwMode="auto">
            <a:xfrm rot="10800000">
              <a:off x="3869" y="2424"/>
              <a:ext cx="144" cy="287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8" name="_s63503"/>
            <p:cNvCxnSpPr>
              <a:cxnSpLocks noChangeShapeType="1"/>
              <a:stCxn id="29" idx="1"/>
              <a:endCxn id="22" idx="2"/>
            </p:cNvCxnSpPr>
            <p:nvPr/>
          </p:nvCxnSpPr>
          <p:spPr bwMode="auto">
            <a:xfrm rot="10800000">
              <a:off x="2717" y="2424"/>
              <a:ext cx="144" cy="1584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9" name="_s63504"/>
            <p:cNvCxnSpPr>
              <a:cxnSpLocks noChangeShapeType="1"/>
              <a:stCxn id="28" idx="1"/>
              <a:endCxn id="22" idx="2"/>
            </p:cNvCxnSpPr>
            <p:nvPr/>
          </p:nvCxnSpPr>
          <p:spPr bwMode="auto">
            <a:xfrm rot="10800000">
              <a:off x="2717" y="2424"/>
              <a:ext cx="144" cy="1149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0" name="_s63505"/>
            <p:cNvCxnSpPr>
              <a:cxnSpLocks noChangeShapeType="1"/>
              <a:stCxn id="27" idx="1"/>
              <a:endCxn id="22" idx="2"/>
            </p:cNvCxnSpPr>
            <p:nvPr/>
          </p:nvCxnSpPr>
          <p:spPr bwMode="auto">
            <a:xfrm rot="10800000">
              <a:off x="2717" y="2424"/>
              <a:ext cx="144" cy="718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1" name="_s63506"/>
            <p:cNvCxnSpPr>
              <a:cxnSpLocks noChangeShapeType="1"/>
              <a:endCxn id="22" idx="2"/>
            </p:cNvCxnSpPr>
            <p:nvPr/>
          </p:nvCxnSpPr>
          <p:spPr bwMode="auto">
            <a:xfrm rot="10800000">
              <a:off x="2717" y="2424"/>
              <a:ext cx="144" cy="287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2" name="_s63507"/>
            <p:cNvCxnSpPr>
              <a:cxnSpLocks noChangeShapeType="1"/>
              <a:stCxn id="26" idx="1"/>
              <a:endCxn id="21" idx="2"/>
            </p:cNvCxnSpPr>
            <p:nvPr/>
          </p:nvCxnSpPr>
          <p:spPr bwMode="auto">
            <a:xfrm rot="10800000">
              <a:off x="1567" y="2424"/>
              <a:ext cx="144" cy="1584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3" name="_s63508"/>
            <p:cNvCxnSpPr>
              <a:cxnSpLocks noChangeShapeType="1"/>
              <a:stCxn id="25" idx="1"/>
              <a:endCxn id="21" idx="2"/>
            </p:cNvCxnSpPr>
            <p:nvPr/>
          </p:nvCxnSpPr>
          <p:spPr bwMode="auto">
            <a:xfrm rot="10800000">
              <a:off x="1567" y="2424"/>
              <a:ext cx="144" cy="1153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4" name="_s63509"/>
            <p:cNvCxnSpPr>
              <a:cxnSpLocks noChangeShapeType="1"/>
              <a:endCxn id="21" idx="2"/>
            </p:cNvCxnSpPr>
            <p:nvPr/>
          </p:nvCxnSpPr>
          <p:spPr bwMode="auto">
            <a:xfrm rot="10800000">
              <a:off x="1567" y="2424"/>
              <a:ext cx="144" cy="718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5" name="_s63510"/>
            <p:cNvCxnSpPr>
              <a:cxnSpLocks noChangeShapeType="1"/>
              <a:endCxn id="21" idx="2"/>
            </p:cNvCxnSpPr>
            <p:nvPr/>
          </p:nvCxnSpPr>
          <p:spPr bwMode="auto">
            <a:xfrm rot="10800000">
              <a:off x="1567" y="2424"/>
              <a:ext cx="144" cy="289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6" name="_s63511"/>
            <p:cNvCxnSpPr>
              <a:cxnSpLocks noChangeShapeType="1"/>
              <a:stCxn id="23" idx="0"/>
            </p:cNvCxnSpPr>
            <p:nvPr/>
          </p:nvCxnSpPr>
          <p:spPr bwMode="auto">
            <a:xfrm rot="5400000" flipH="1">
              <a:off x="3223" y="1486"/>
              <a:ext cx="143" cy="115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7" name="_s63512"/>
            <p:cNvCxnSpPr>
              <a:cxnSpLocks noChangeShapeType="1"/>
              <a:stCxn id="22" idx="0"/>
              <a:endCxn id="19" idx="0"/>
            </p:cNvCxnSpPr>
            <p:nvPr/>
          </p:nvCxnSpPr>
          <p:spPr bwMode="auto">
            <a:xfrm flipV="1">
              <a:off x="2717" y="1463"/>
              <a:ext cx="9" cy="673"/>
            </a:xfrm>
            <a:prstGeom prst="straightConnector1">
              <a:avLst/>
            </a:prstGeom>
            <a:noFill/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8" name="_s63513"/>
            <p:cNvCxnSpPr>
              <a:cxnSpLocks noChangeShapeType="1"/>
            </p:cNvCxnSpPr>
            <p:nvPr/>
          </p:nvCxnSpPr>
          <p:spPr bwMode="auto">
            <a:xfrm rot="5400000" flipH="1" flipV="1">
              <a:off x="2112" y="1516"/>
              <a:ext cx="78" cy="1166"/>
            </a:xfrm>
            <a:prstGeom prst="bentConnector2">
              <a:avLst/>
            </a:prstGeom>
            <a:noFill/>
            <a:ln w="9525">
              <a:solidFill>
                <a:srgbClr val="A5A5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9" name="_s63517"/>
            <p:cNvSpPr>
              <a:spLocks noChangeArrowheads="1"/>
            </p:cNvSpPr>
            <p:nvPr/>
          </p:nvSpPr>
          <p:spPr bwMode="auto">
            <a:xfrm>
              <a:off x="2294" y="1463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AFAFA"/>
                </a:gs>
                <a:gs pos="64999">
                  <a:srgbClr val="F2F2F2"/>
                </a:gs>
                <a:gs pos="100000">
                  <a:srgbClr val="EDEDED"/>
                </a:gs>
              </a:gsLst>
              <a:lin ang="5400000" scaled="1"/>
            </a:gradFill>
            <a:ln w="9525">
              <a:solidFill>
                <a:srgbClr val="D5D5D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Christian Binggeli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Gouverneur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Délégué </a:t>
              </a:r>
              <a:r>
                <a:rPr lang="fr-CH" sz="1200" b="1" dirty="0" err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francophonique</a:t>
              </a: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0" name="_s63520"/>
            <p:cNvSpPr>
              <a:spLocks noChangeArrowheads="1"/>
            </p:cNvSpPr>
            <p:nvPr/>
          </p:nvSpPr>
          <p:spPr bwMode="auto">
            <a:xfrm>
              <a:off x="3727" y="1466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AFAFA"/>
                </a:gs>
                <a:gs pos="64999">
                  <a:srgbClr val="F2F2F2"/>
                </a:gs>
                <a:gs pos="100000">
                  <a:srgbClr val="EDEDED"/>
                </a:gs>
              </a:gsLst>
              <a:lin ang="5400000" scaled="1"/>
            </a:gradFill>
            <a:ln w="9525">
              <a:solidFill>
                <a:srgbClr val="D5D5D5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Martin Baumann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Past Gouverneur </a:t>
              </a:r>
              <a:endParaRPr lang="fr-FR" sz="1200" b="1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1" name="_s63521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1E8FF"/>
                </a:gs>
                <a:gs pos="64999">
                  <a:srgbClr val="B6C5FF"/>
                </a:gs>
                <a:gs pos="100000">
                  <a:srgbClr val="95ADFF"/>
                </a:gs>
              </a:gsLst>
              <a:lin ang="5400000" scaled="1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fr-FR" sz="1200" b="1" dirty="0" smtClean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Georges </a:t>
              </a:r>
              <a:r>
                <a:rPr lang="fr-FR" sz="1200" b="1" dirty="0" err="1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Luggen</a:t>
              </a: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fr-FR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VG </a:t>
              </a: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1</a:t>
              </a:r>
              <a:b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</a:b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Région 1</a:t>
              </a: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_s63522"/>
            <p:cNvSpPr>
              <a:spLocks noChangeArrowheads="1"/>
            </p:cNvSpPr>
            <p:nvPr/>
          </p:nvSpPr>
          <p:spPr bwMode="auto">
            <a:xfrm>
              <a:off x="2285" y="213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7000">
                  <a:srgbClr val="92D050"/>
                </a:gs>
                <a:gs pos="100000">
                  <a:srgbClr val="BAFCBA"/>
                </a:gs>
                <a:gs pos="100000">
                  <a:srgbClr val="9BFD9B"/>
                </a:gs>
              </a:gsLst>
              <a:lin ang="5400000" scaled="1"/>
            </a:gra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FR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Jürg Vogt</a:t>
              </a:r>
            </a:p>
            <a:p>
              <a:pPr algn="ctr" eaLnBrk="0" hangingPunct="0">
                <a:defRPr/>
              </a:pPr>
              <a:r>
                <a:rPr lang="fr-FR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VG </a:t>
              </a: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2</a:t>
              </a:r>
              <a:b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</a:b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</a:rPr>
                <a:t>Région 2 </a:t>
              </a: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23" name="_s63523"/>
            <p:cNvSpPr>
              <a:spLocks noChangeArrowheads="1"/>
            </p:cNvSpPr>
            <p:nvPr/>
          </p:nvSpPr>
          <p:spPr bwMode="auto">
            <a:xfrm>
              <a:off x="3437" y="2136"/>
              <a:ext cx="864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fr-FR" sz="1200" b="1" dirty="0" smtClean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Laurent </a:t>
              </a:r>
              <a:r>
                <a:rPr lang="fr-FR" sz="1200" b="1" dirty="0" err="1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Magnin</a:t>
              </a: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fr-FR" sz="1200" b="1" dirty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VG </a:t>
              </a: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3</a:t>
              </a:r>
              <a:b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</a:br>
              <a:r>
                <a:rPr lang="fr-FR" sz="1200" b="1" dirty="0" smtClean="0">
                  <a:solidFill>
                    <a:srgbClr val="003366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Région 3</a:t>
              </a: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endParaRPr lang="fr-FR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_s63526"/>
            <p:cNvSpPr>
              <a:spLocks noChangeArrowheads="1"/>
            </p:cNvSpPr>
            <p:nvPr/>
          </p:nvSpPr>
          <p:spPr bwMode="auto">
            <a:xfrm>
              <a:off x="1710" y="3432"/>
              <a:ext cx="863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</a:t>
              </a:r>
              <a:r>
                <a:rPr lang="fr-CH" sz="1200" b="1" dirty="0" smtClean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13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</a:rPr>
                <a:t>Christian </a:t>
              </a:r>
              <a:r>
                <a:rPr lang="fr-CH" sz="1200" b="1" dirty="0" err="1">
                  <a:solidFill>
                    <a:schemeClr val="bg1"/>
                  </a:solidFill>
                </a:rPr>
                <a:t>Golay</a:t>
              </a:r>
              <a:r>
                <a:rPr lang="fr-CH" sz="12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6" name="_s63527"/>
            <p:cNvSpPr>
              <a:spLocks noChangeArrowheads="1"/>
            </p:cNvSpPr>
            <p:nvPr/>
          </p:nvSpPr>
          <p:spPr bwMode="auto">
            <a:xfrm>
              <a:off x="1710" y="3864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14 </a:t>
              </a:r>
            </a:p>
            <a:p>
              <a:pPr algn="ctr" eaLnBrk="0" hangingPunct="0">
                <a:defRPr/>
              </a:pPr>
              <a:r>
                <a:rPr lang="fr-FR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Béatrice Simos - Rapin</a:t>
              </a:r>
            </a:p>
          </p:txBody>
        </p:sp>
        <p:sp>
          <p:nvSpPr>
            <p:cNvPr id="27" name="_s63529"/>
            <p:cNvSpPr>
              <a:spLocks noChangeArrowheads="1"/>
            </p:cNvSpPr>
            <p:nvPr/>
          </p:nvSpPr>
          <p:spPr bwMode="auto">
            <a:xfrm>
              <a:off x="2861" y="3000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8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Zone 22</a:t>
              </a:r>
            </a:p>
            <a:p>
              <a:pPr algn="ctr" eaLnBrk="0" hangingPunct="0"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Muriel </a:t>
              </a:r>
              <a:r>
                <a:rPr lang="fr-FR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Uebelhart</a:t>
              </a:r>
              <a:endParaRPr lang="fr-FR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_s63530"/>
            <p:cNvSpPr>
              <a:spLocks noChangeArrowheads="1"/>
            </p:cNvSpPr>
            <p:nvPr/>
          </p:nvSpPr>
          <p:spPr bwMode="auto">
            <a:xfrm>
              <a:off x="2861" y="3432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8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Zone 23</a:t>
              </a:r>
            </a:p>
            <a:p>
              <a:pPr algn="ctr" eaLnBrk="0" hangingPunct="0">
                <a:defRPr/>
              </a:pPr>
              <a:r>
                <a:rPr lang="fr-FR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Hans-Peter Weber</a:t>
              </a:r>
            </a:p>
          </p:txBody>
        </p:sp>
        <p:sp>
          <p:nvSpPr>
            <p:cNvPr id="29" name="_s63531"/>
            <p:cNvSpPr>
              <a:spLocks noChangeArrowheads="1"/>
            </p:cNvSpPr>
            <p:nvPr/>
          </p:nvSpPr>
          <p:spPr bwMode="auto">
            <a:xfrm>
              <a:off x="2861" y="3864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8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Zone 24</a:t>
              </a:r>
            </a:p>
            <a:p>
              <a:pPr algn="ctr" eaLnBrk="0" hangingPunct="0">
                <a:defRPr/>
              </a:pPr>
              <a:r>
                <a:rPr lang="fr-FR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  <a:cs typeface="ＭＳ Ｐゴシック" charset="-128"/>
                </a:rPr>
                <a:t>Egon Steiner</a:t>
              </a:r>
            </a:p>
          </p:txBody>
        </p:sp>
        <p:sp>
          <p:nvSpPr>
            <p:cNvPr id="30" name="_s63533"/>
            <p:cNvSpPr>
              <a:spLocks noChangeArrowheads="1"/>
            </p:cNvSpPr>
            <p:nvPr/>
          </p:nvSpPr>
          <p:spPr bwMode="auto">
            <a:xfrm>
              <a:off x="4013" y="3000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32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Souad Hachler</a:t>
              </a:r>
              <a:endParaRPr lang="fr-FR" sz="1200" b="1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1" name="_s63534"/>
            <p:cNvSpPr>
              <a:spLocks noChangeArrowheads="1"/>
            </p:cNvSpPr>
            <p:nvPr/>
          </p:nvSpPr>
          <p:spPr bwMode="auto">
            <a:xfrm>
              <a:off x="4013" y="3432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33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Michèle Richard</a:t>
              </a:r>
            </a:p>
          </p:txBody>
        </p:sp>
        <p:sp>
          <p:nvSpPr>
            <p:cNvPr id="32" name="_s63524"/>
            <p:cNvSpPr>
              <a:spLocks noChangeArrowheads="1"/>
            </p:cNvSpPr>
            <p:nvPr/>
          </p:nvSpPr>
          <p:spPr bwMode="auto">
            <a:xfrm>
              <a:off x="1702" y="2585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11</a:t>
              </a:r>
            </a:p>
            <a:p>
              <a:pPr algn="ctr" eaLnBrk="0" hangingPunct="0">
                <a:defRPr/>
              </a:pPr>
              <a:r>
                <a:rPr lang="fr-CH" sz="1200" b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Ursina Boulgaris</a:t>
              </a:r>
              <a:endParaRPr lang="fr-FR" sz="1200" b="1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3" name="_s63525"/>
            <p:cNvSpPr>
              <a:spLocks noChangeArrowheads="1"/>
            </p:cNvSpPr>
            <p:nvPr/>
          </p:nvSpPr>
          <p:spPr bwMode="auto">
            <a:xfrm>
              <a:off x="1714" y="2999"/>
              <a:ext cx="863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BA7FF"/>
                </a:gs>
                <a:gs pos="100000">
                  <a:srgbClr val="1C5EE3"/>
                </a:gs>
              </a:gsLst>
              <a:lin ang="5400000"/>
            </a:gradFill>
            <a:ln w="9525">
              <a:solidFill>
                <a:srgbClr val="2E62CB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12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</a:rPr>
                <a:t>Raphaël </a:t>
              </a:r>
              <a:r>
                <a:rPr lang="fr-CH" sz="1200" b="1" dirty="0" err="1" smtClean="0">
                  <a:solidFill>
                    <a:schemeClr val="bg1"/>
                  </a:solidFill>
                </a:rPr>
                <a:t>Epiney</a:t>
              </a:r>
              <a:endParaRPr lang="fr-CH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_s63528"/>
            <p:cNvSpPr>
              <a:spLocks noChangeArrowheads="1"/>
            </p:cNvSpPr>
            <p:nvPr/>
          </p:nvSpPr>
          <p:spPr bwMode="auto">
            <a:xfrm>
              <a:off x="2839" y="2577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98000">
                  <a:srgbClr val="92D050"/>
                </a:gs>
                <a:gs pos="100000">
                  <a:srgbClr val="00CA00"/>
                </a:gs>
              </a:gsLst>
              <a:lin ang="5400000"/>
            </a:gradFill>
            <a:ln w="9525">
              <a:solidFill>
                <a:srgbClr val="92D05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21</a:t>
              </a:r>
            </a:p>
            <a:p>
              <a:pPr algn="ctr" eaLnBrk="0" hangingPunct="0">
                <a:defRPr/>
              </a:pPr>
              <a:r>
                <a:rPr lang="fr-CH" sz="1200" b="1" dirty="0" smtClean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Provisoirement </a:t>
              </a:r>
            </a:p>
            <a:p>
              <a:pPr algn="ctr" eaLnBrk="0" hangingPunct="0">
                <a:defRPr/>
              </a:pPr>
              <a:r>
                <a:rPr lang="fr-CH" sz="1200" b="1" dirty="0" smtClean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Martin Baumann</a:t>
              </a:r>
              <a:endParaRPr lang="fr-FR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  <p:sp>
          <p:nvSpPr>
            <p:cNvPr id="35" name="_s63532"/>
            <p:cNvSpPr>
              <a:spLocks noChangeArrowheads="1"/>
            </p:cNvSpPr>
            <p:nvPr/>
          </p:nvSpPr>
          <p:spPr bwMode="auto">
            <a:xfrm>
              <a:off x="4011" y="2540"/>
              <a:ext cx="864" cy="2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200"/>
                </a:gs>
                <a:gs pos="100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solidFill>
                <a:srgbClr val="A5A5C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Zone 31 </a:t>
              </a:r>
            </a:p>
            <a:p>
              <a:pPr algn="ctr" eaLnBrk="0" hangingPunct="0">
                <a:defRPr/>
              </a:pPr>
              <a:r>
                <a:rPr lang="fr-CH" sz="1200" b="1" dirty="0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Yvon </a:t>
              </a:r>
              <a:r>
                <a:rPr lang="fr-CH" sz="1200" b="1" dirty="0" err="1">
                  <a:solidFill>
                    <a:schemeClr val="bg1"/>
                  </a:solidFill>
                  <a:latin typeface="Arial Narrow" charset="0"/>
                  <a:ea typeface="ＭＳ Ｐゴシック" charset="-128"/>
                </a:rPr>
                <a:t>Cosandier</a:t>
              </a:r>
              <a:endParaRPr lang="fr-FR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endParaRPr>
            </a:p>
          </p:txBody>
        </p:sp>
      </p:grpSp>
      <p:cxnSp>
        <p:nvCxnSpPr>
          <p:cNvPr id="36" name="Connecteur droit 85"/>
          <p:cNvCxnSpPr>
            <a:cxnSpLocks noChangeShapeType="1"/>
            <a:stCxn id="19" idx="3"/>
            <a:endCxn id="20" idx="1"/>
          </p:cNvCxnSpPr>
          <p:nvPr/>
        </p:nvCxnSpPr>
        <p:spPr bwMode="auto">
          <a:xfrm>
            <a:off x="4355049" y="1001695"/>
            <a:ext cx="1153611" cy="4862"/>
          </a:xfrm>
          <a:prstGeom prst="line">
            <a:avLst/>
          </a:prstGeom>
          <a:noFill/>
          <a:ln w="9525">
            <a:solidFill>
              <a:srgbClr val="A5A5C6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7" name="_s63520"/>
          <p:cNvSpPr>
            <a:spLocks noChangeArrowheads="1"/>
          </p:cNvSpPr>
          <p:nvPr/>
        </p:nvSpPr>
        <p:spPr bwMode="auto">
          <a:xfrm>
            <a:off x="732533" y="439068"/>
            <a:ext cx="175101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CH" sz="1200" b="1" dirty="0" smtClean="0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Marc Favre</a:t>
            </a:r>
            <a:endParaRPr lang="fr-CH" sz="1200" b="1" dirty="0">
              <a:solidFill>
                <a:srgbClr val="003366"/>
              </a:solidFill>
              <a:latin typeface="Arial Narrow" charset="0"/>
              <a:ea typeface="ＭＳ Ｐゴシック" charset="-128"/>
            </a:endParaRPr>
          </a:p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Secrétaire</a:t>
            </a:r>
          </a:p>
        </p:txBody>
      </p:sp>
      <p:sp>
        <p:nvSpPr>
          <p:cNvPr id="38" name="_s63520"/>
          <p:cNvSpPr>
            <a:spLocks noChangeArrowheads="1"/>
          </p:cNvSpPr>
          <p:nvPr/>
        </p:nvSpPr>
        <p:spPr bwMode="auto">
          <a:xfrm>
            <a:off x="732533" y="870868"/>
            <a:ext cx="1751012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Marie-Blanche </a:t>
            </a:r>
            <a:r>
              <a:rPr lang="fr-CH" sz="1200" b="1" dirty="0" err="1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Zahno</a:t>
            </a:r>
            <a:endParaRPr lang="fr-CH" sz="1200" b="1" dirty="0">
              <a:solidFill>
                <a:srgbClr val="003366"/>
              </a:solidFill>
              <a:latin typeface="Arial Narrow" charset="0"/>
              <a:ea typeface="ＭＳ Ｐゴシック" charset="-128"/>
            </a:endParaRPr>
          </a:p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Trésorière</a:t>
            </a:r>
          </a:p>
        </p:txBody>
      </p:sp>
      <p:sp>
        <p:nvSpPr>
          <p:cNvPr id="39" name="_s63520"/>
          <p:cNvSpPr>
            <a:spLocks noChangeArrowheads="1"/>
          </p:cNvSpPr>
          <p:nvPr/>
        </p:nvSpPr>
        <p:spPr bwMode="auto">
          <a:xfrm>
            <a:off x="754758" y="1302668"/>
            <a:ext cx="17526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FAFA"/>
              </a:gs>
              <a:gs pos="64999">
                <a:srgbClr val="F2F2F2"/>
              </a:gs>
              <a:gs pos="100000">
                <a:srgbClr val="EDEDED"/>
              </a:gs>
            </a:gsLst>
            <a:lin ang="5400000" scaled="1"/>
          </a:gradFill>
          <a:ln w="9525">
            <a:solidFill>
              <a:srgbClr val="D5D5D5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Nicolas </a:t>
            </a:r>
            <a:r>
              <a:rPr lang="fr-CH" sz="1200" b="1" dirty="0" err="1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Merminod</a:t>
            </a:r>
            <a:endParaRPr lang="fr-CH" sz="1200" b="1" dirty="0">
              <a:solidFill>
                <a:srgbClr val="003366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Responsable Leo</a:t>
            </a:r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2620070" y="1337593"/>
            <a:ext cx="1808163" cy="4683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Rémy Voirol</a:t>
            </a:r>
          </a:p>
          <a:p>
            <a:pPr algn="ctr" eaLnBrk="0" hangingPunct="0">
              <a:defRPr/>
            </a:pPr>
            <a:r>
              <a:rPr lang="fr-CH" sz="1200" b="1" dirty="0">
                <a:solidFill>
                  <a:srgbClr val="003366"/>
                </a:solidFill>
                <a:latin typeface="Arial Narrow" charset="0"/>
                <a:ea typeface="ＭＳ Ｐゴシック" charset="-128"/>
              </a:rPr>
              <a:t>Responsable du protocole</a:t>
            </a:r>
          </a:p>
        </p:txBody>
      </p:sp>
      <p:cxnSp>
        <p:nvCxnSpPr>
          <p:cNvPr id="41" name="_s63507"/>
          <p:cNvCxnSpPr>
            <a:cxnSpLocks noChangeShapeType="1"/>
          </p:cNvCxnSpPr>
          <p:nvPr/>
        </p:nvCxnSpPr>
        <p:spPr bwMode="auto">
          <a:xfrm rot="10800000">
            <a:off x="1129957" y="3565133"/>
            <a:ext cx="284512" cy="2852507"/>
          </a:xfrm>
          <a:prstGeom prst="bentConnector2">
            <a:avLst/>
          </a:prstGeom>
          <a:noFill/>
          <a:ln w="9525">
            <a:solidFill>
              <a:srgbClr val="A5A5C6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2" name="_s63527"/>
          <p:cNvSpPr>
            <a:spLocks noChangeArrowheads="1"/>
          </p:cNvSpPr>
          <p:nvPr/>
        </p:nvSpPr>
        <p:spPr bwMode="auto">
          <a:xfrm>
            <a:off x="1419323" y="6175925"/>
            <a:ext cx="1757786" cy="502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BA7FF"/>
              </a:gs>
              <a:gs pos="100000">
                <a:srgbClr val="1C5EE3"/>
              </a:gs>
            </a:gsLst>
            <a:lin ang="5400000"/>
          </a:gradFill>
          <a:ln w="9525">
            <a:solidFill>
              <a:srgbClr val="2E62C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fr-CH" sz="1200" b="1" dirty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Zone </a:t>
            </a:r>
            <a:r>
              <a:rPr lang="fr-CH" sz="12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15</a:t>
            </a:r>
            <a:br>
              <a:rPr lang="fr-CH" sz="12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</a:br>
            <a:r>
              <a:rPr lang="fr-CH" sz="1200" b="1" dirty="0">
                <a:solidFill>
                  <a:schemeClr val="bg1"/>
                </a:solidFill>
              </a:rPr>
              <a:t>Sylvie </a:t>
            </a:r>
            <a:r>
              <a:rPr lang="fr-CH" sz="1200" b="1" dirty="0" err="1">
                <a:solidFill>
                  <a:schemeClr val="bg1"/>
                </a:solidFill>
              </a:rPr>
              <a:t>Dellenbach</a:t>
            </a:r>
            <a:r>
              <a:rPr lang="fr-CH" sz="1200" b="1" dirty="0" smtClean="0">
                <a:solidFill>
                  <a:schemeClr val="bg1"/>
                </a:solidFill>
                <a:latin typeface="Arial Narrow" charset="0"/>
                <a:ea typeface="ＭＳ Ｐゴシック" charset="-128"/>
              </a:rPr>
              <a:t> </a:t>
            </a:r>
            <a:endParaRPr lang="fr-CH" sz="1200" b="1" dirty="0">
              <a:solidFill>
                <a:schemeClr val="bg1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6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fr-CH" dirty="0" smtClean="0"/>
              <a:t>Georges </a:t>
            </a:r>
            <a:r>
              <a:rPr lang="fr-CH" dirty="0" err="1" smtClean="0"/>
              <a:t>Luggen</a:t>
            </a:r>
            <a:r>
              <a:rPr lang="fr-CH" dirty="0"/>
              <a:t>, Président de région: </a:t>
            </a:r>
            <a:r>
              <a:rPr lang="fr-CH" dirty="0">
                <a:hlinkClick r:id="rId2" invalidUrl="http:///"/>
              </a:rPr>
              <a:t>R 102 W-1</a:t>
            </a:r>
            <a:endParaRPr lang="fr-CH" dirty="0" smtClean="0"/>
          </a:p>
          <a:p>
            <a:r>
              <a:rPr lang="fr-CH" dirty="0" err="1" smtClean="0"/>
              <a:t>Juerg</a:t>
            </a:r>
            <a:r>
              <a:rPr lang="fr-CH" dirty="0"/>
              <a:t> Vogt, Président de région: </a:t>
            </a:r>
            <a:r>
              <a:rPr lang="fr-CH" dirty="0">
                <a:hlinkClick r:id="rId2" invalidUrl="http:///"/>
              </a:rPr>
              <a:t>R 102 </a:t>
            </a:r>
            <a:r>
              <a:rPr lang="fr-CH" dirty="0" smtClean="0">
                <a:hlinkClick r:id="rId2" invalidUrl="http:///"/>
              </a:rPr>
              <a:t>W-2</a:t>
            </a:r>
            <a:endParaRPr lang="fr-CH" dirty="0" smtClean="0"/>
          </a:p>
          <a:p>
            <a:r>
              <a:rPr lang="fr-CH" dirty="0" smtClean="0"/>
              <a:t>Laurent </a:t>
            </a:r>
            <a:r>
              <a:rPr lang="fr-CH" dirty="0" err="1" smtClean="0"/>
              <a:t>Magnin</a:t>
            </a:r>
            <a:r>
              <a:rPr lang="fr-CH" dirty="0"/>
              <a:t>, Président de région: </a:t>
            </a:r>
            <a:r>
              <a:rPr lang="fr-CH" dirty="0">
                <a:hlinkClick r:id="rId2" invalidUrl="http:///"/>
              </a:rPr>
              <a:t>R 102 W-3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ministres vous rendent visite</a:t>
            </a:r>
            <a:endParaRPr lang="fr-CH" dirty="0"/>
          </a:p>
        </p:txBody>
      </p:sp>
      <p:pic>
        <p:nvPicPr>
          <p:cNvPr id="4098" name="Picture 2" descr=" Juerg Vog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6498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ionsclubs.ch/osMedia/pic/unknown_0519_o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428749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Laurent Magn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09170"/>
            <a:ext cx="1538127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568" y="57332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sz="2000" dirty="0" smtClean="0">
                <a:solidFill>
                  <a:schemeClr val="accent5"/>
                </a:solidFill>
              </a:rPr>
              <a:t>Les présidents de Club sont priés de bien vouloir prendre contact avec ces personnes afin de planifier leurs visites durant l’année.</a:t>
            </a:r>
            <a:endParaRPr lang="fr-CH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3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illasse-Hell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6054"/>
            <a:ext cx="7288213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fr-CH" dirty="0" smtClean="0"/>
              <a:t>Mon coup de cœur</a:t>
            </a:r>
            <a:br>
              <a:rPr lang="fr-CH" dirty="0" smtClean="0"/>
            </a:br>
            <a:r>
              <a:rPr lang="fr-CH" sz="2400" b="1" dirty="0">
                <a:latin typeface="AGaramond Bold" pitchFamily="18" charset="0"/>
              </a:rPr>
              <a:t>Plus qu’un pain:</a:t>
            </a:r>
            <a:br>
              <a:rPr lang="fr-CH" sz="2400" b="1" dirty="0">
                <a:latin typeface="AGaramond Bold" pitchFamily="18" charset="0"/>
              </a:rPr>
            </a:br>
            <a:r>
              <a:rPr lang="fr-CH" sz="2400" b="1" dirty="0">
                <a:latin typeface="AGaramond Bold" pitchFamily="18" charset="0"/>
              </a:rPr>
              <a:t>une philosophie de la boulangerie!</a:t>
            </a:r>
            <a:r>
              <a:rPr lang="fr-FR" sz="2400" b="1" dirty="0">
                <a:latin typeface="AGaramond Bold" pitchFamily="18" charset="0"/>
              </a:rPr>
              <a:t/>
            </a:r>
            <a:br>
              <a:rPr lang="fr-FR" sz="2400" b="1" dirty="0">
                <a:latin typeface="AGaramond Bold" pitchFamily="18" charset="0"/>
              </a:rPr>
            </a:br>
            <a:endParaRPr lang="fr-CH" sz="2400" b="1" dirty="0"/>
          </a:p>
        </p:txBody>
      </p:sp>
      <p:pic>
        <p:nvPicPr>
          <p:cNvPr id="11" name="Picture 8" descr="logoPaillasseMoy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69913"/>
            <a:ext cx="2736304" cy="12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6225" y="607947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smtClean="0"/>
              <a:t>Pascal Hilty</a:t>
            </a:r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813" y="4149080"/>
            <a:ext cx="1386968" cy="1805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29" r="24207"/>
          <a:stretch/>
        </p:blipFill>
        <p:spPr>
          <a:xfrm>
            <a:off x="2483768" y="4149081"/>
            <a:ext cx="1409281" cy="180538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78145" y="6079479"/>
            <a:ext cx="1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Olivier Menzel</a:t>
            </a:r>
            <a:endParaRPr lang="fr-CH" dirty="0"/>
          </a:p>
        </p:txBody>
      </p:sp>
      <p:pic>
        <p:nvPicPr>
          <p:cNvPr id="1026" name="014088a6-3570-4489-9653-5e1ccd94dc11" descr="F713CF74-C476-4C24-AAE5-9012DD61E19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6" r="17107" b="22990"/>
          <a:stretch/>
        </p:blipFill>
        <p:spPr bwMode="auto">
          <a:xfrm>
            <a:off x="4427985" y="4149080"/>
            <a:ext cx="1187056" cy="180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185701" y="6079479"/>
            <a:ext cx="167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Demian Conrad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31861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Mon </a:t>
            </a:r>
            <a:r>
              <a:rPr lang="fr-CH" dirty="0" smtClean="0"/>
              <a:t>coup </a:t>
            </a:r>
            <a:r>
              <a:rPr lang="fr-CH" dirty="0" smtClean="0"/>
              <a:t>de cœur</a:t>
            </a:r>
            <a:endParaRPr lang="fr-CH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6224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162243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793" y="5321002"/>
            <a:ext cx="3113919" cy="113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logoPaillasseMoy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920" y="1412776"/>
            <a:ext cx="2717664" cy="127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318" y="3264607"/>
            <a:ext cx="1552922" cy="15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6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340768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6-8.9.2012 </a:t>
            </a:r>
            <a:r>
              <a:rPr lang="fr-CH" sz="2600" dirty="0" smtClean="0">
                <a:latin typeface="+mn-lt"/>
              </a:rPr>
              <a:t>- Bruxelles:	</a:t>
            </a:r>
            <a:r>
              <a:rPr lang="fr-CH" sz="2600" dirty="0" smtClean="0">
                <a:latin typeface="+mn-lt"/>
              </a:rPr>
              <a:t>Convention </a:t>
            </a:r>
            <a:r>
              <a:rPr lang="fr-CH" sz="2600" dirty="0" smtClean="0">
                <a:latin typeface="+mn-lt"/>
              </a:rPr>
              <a:t>européenne</a:t>
            </a:r>
          </a:p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10.11.2012 </a:t>
            </a:r>
            <a:r>
              <a:rPr lang="fr-CH" sz="2600" dirty="0" smtClean="0">
                <a:latin typeface="+mn-lt"/>
              </a:rPr>
              <a:t>- Châtel:	</a:t>
            </a:r>
            <a:r>
              <a:rPr lang="fr-CH" sz="2600" dirty="0" smtClean="0">
                <a:latin typeface="+mn-lt"/>
              </a:rPr>
              <a:t>Formation </a:t>
            </a:r>
            <a:r>
              <a:rPr lang="fr-CH" sz="2600" dirty="0" err="1" smtClean="0">
                <a:latin typeface="+mn-lt"/>
              </a:rPr>
              <a:t>vice-Présidents</a:t>
            </a:r>
            <a:r>
              <a:rPr lang="fr-CH" sz="2600" dirty="0" smtClean="0">
                <a:latin typeface="+mn-lt"/>
              </a:rPr>
              <a:t>/ 				</a:t>
            </a:r>
            <a:r>
              <a:rPr lang="fr-CH" sz="2600" dirty="0" smtClean="0">
                <a:latin typeface="+mn-lt"/>
              </a:rPr>
              <a:t>	nouveaux membres</a:t>
            </a:r>
          </a:p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13.4.2013 - Thun:		Formation 								censeurs/délégués jeunesse/délégués 				information</a:t>
            </a:r>
            <a:endParaRPr lang="fr-CH" sz="2600" dirty="0" smtClean="0">
              <a:latin typeface="+mn-lt"/>
            </a:endParaRPr>
          </a:p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3-4.5.2013 - Vaduz:	</a:t>
            </a:r>
            <a:r>
              <a:rPr lang="fr-CH" sz="2600" dirty="0" smtClean="0">
                <a:latin typeface="+mn-lt"/>
              </a:rPr>
              <a:t>Convention nationale</a:t>
            </a:r>
          </a:p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5-9.7.2013 - Hambourg:	Convention internationale</a:t>
            </a:r>
          </a:p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2014 - Interlaken:		Convention nationale</a:t>
            </a:r>
          </a:p>
          <a:p>
            <a:pPr>
              <a:spcBef>
                <a:spcPts val="1000"/>
              </a:spcBef>
            </a:pPr>
            <a:r>
              <a:rPr lang="fr-CH" sz="2600" dirty="0" smtClean="0">
                <a:latin typeface="+mn-lt"/>
              </a:rPr>
              <a:t>2015 - Lugano:		Convention nationale</a:t>
            </a:r>
          </a:p>
          <a:p>
            <a:endParaRPr lang="fr-CH" sz="2600" dirty="0" smtClean="0">
              <a:latin typeface="+mn-lt"/>
            </a:endParaRPr>
          </a:p>
          <a:p>
            <a:endParaRPr lang="fr-CH" sz="2600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Dates à retenir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Formation vice-Présidents et nouveaux membres</a:t>
            </a:r>
          </a:p>
          <a:p>
            <a:endParaRPr lang="fr-CH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Châtel Saint-Denis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27498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fr-CH" dirty="0" smtClean="0"/>
              <a:t>Formation pour: 	censeurs</a:t>
            </a:r>
            <a:endParaRPr lang="fr-CH" dirty="0"/>
          </a:p>
          <a:p>
            <a:pPr marL="0" indent="0">
              <a:buNone/>
              <a:tabLst>
                <a:tab pos="2781300" algn="l"/>
              </a:tabLst>
            </a:pPr>
            <a:r>
              <a:rPr lang="fr-CH" dirty="0" smtClean="0"/>
              <a:t>	délégués jeunesse</a:t>
            </a:r>
            <a:endParaRPr lang="fr-CH" dirty="0"/>
          </a:p>
          <a:p>
            <a:pPr marL="0" indent="0">
              <a:buNone/>
              <a:tabLst>
                <a:tab pos="2781300" algn="l"/>
              </a:tabLst>
            </a:pPr>
            <a:r>
              <a:rPr lang="fr-CH" dirty="0"/>
              <a:t>	</a:t>
            </a:r>
            <a:r>
              <a:rPr lang="fr-CH" dirty="0" smtClean="0"/>
              <a:t>délégués </a:t>
            </a:r>
            <a:r>
              <a:rPr lang="fr-CH" dirty="0"/>
              <a:t>à l’information </a:t>
            </a:r>
          </a:p>
          <a:p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Thun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xmlns="" val="11361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305300" algn="l"/>
              </a:tabLst>
            </a:pPr>
            <a:r>
              <a:rPr lang="fr-CH" dirty="0" smtClean="0"/>
              <a:t>Echanges de jeunes	Philippe Mouchet</a:t>
            </a:r>
          </a:p>
          <a:p>
            <a:pPr>
              <a:tabLst>
                <a:tab pos="4305300" algn="l"/>
              </a:tabLst>
            </a:pPr>
            <a:r>
              <a:rPr lang="fr-CH" dirty="0" err="1" smtClean="0"/>
              <a:t>Coucours</a:t>
            </a:r>
            <a:r>
              <a:rPr lang="fr-CH" dirty="0" smtClean="0"/>
              <a:t> Musique, piano	Lucie </a:t>
            </a:r>
            <a:r>
              <a:rPr lang="fr-CH" dirty="0" err="1" smtClean="0"/>
              <a:t>Echenard</a:t>
            </a:r>
            <a:endParaRPr lang="fr-CH" dirty="0" smtClean="0"/>
          </a:p>
          <a:p>
            <a:pPr>
              <a:tabLst>
                <a:tab pos="4305300" algn="l"/>
              </a:tabLst>
            </a:pPr>
            <a:r>
              <a:rPr lang="fr-CH" dirty="0" err="1" smtClean="0"/>
              <a:t>Coucours</a:t>
            </a:r>
            <a:r>
              <a:rPr lang="fr-CH" dirty="0" smtClean="0"/>
              <a:t> Affiches	Souad </a:t>
            </a:r>
            <a:r>
              <a:rPr lang="fr-CH" dirty="0" err="1" smtClean="0"/>
              <a:t>Hachler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Jeunesse</a:t>
            </a:r>
            <a:endParaRPr lang="fr-CH" dirty="0"/>
          </a:p>
        </p:txBody>
      </p:sp>
      <p:sp>
        <p:nvSpPr>
          <p:cNvPr id="4" name="AutoShape 2" descr=" Philippe Mouchet"/>
          <p:cNvSpPr>
            <a:spLocks noChangeAspect="1" noChangeArrowheads="1"/>
          </p:cNvSpPr>
          <p:nvPr/>
        </p:nvSpPr>
        <p:spPr bwMode="auto">
          <a:xfrm>
            <a:off x="63500" y="-94615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5" name="AutoShape 4" descr=" Philippe Mouchet"/>
          <p:cNvSpPr>
            <a:spLocks noChangeAspect="1" noChangeArrowheads="1"/>
          </p:cNvSpPr>
          <p:nvPr/>
        </p:nvSpPr>
        <p:spPr bwMode="auto">
          <a:xfrm>
            <a:off x="215900" y="-79375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5130" name="Picture 10" descr="http://www.lionsclubs.ch/osMedia/pic/yec-12_logo_m_1659_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381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ionsclubs.ch/osMedia/pic/piano_2355_w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3717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lionsclubs.ch/osMedia/pic/st_aubin_anamaria_1204_w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44" t="11119" b="55548"/>
          <a:stretch/>
        </p:blipFill>
        <p:spPr bwMode="auto">
          <a:xfrm>
            <a:off x="6516216" y="3367906"/>
            <a:ext cx="163145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2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Léa Binggeli		Chant</a:t>
            </a:r>
          </a:p>
          <a:p>
            <a:r>
              <a:rPr lang="fr-CH" dirty="0"/>
              <a:t>Carolyn </a:t>
            </a:r>
            <a:r>
              <a:rPr lang="fr-CH" dirty="0" err="1" smtClean="0"/>
              <a:t>Woods</a:t>
            </a:r>
            <a:r>
              <a:rPr lang="fr-CH" dirty="0" smtClean="0"/>
              <a:t>		Piano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Intermède musical</a:t>
            </a:r>
            <a:endParaRPr lang="fr-CH" dirty="0"/>
          </a:p>
        </p:txBody>
      </p:sp>
      <p:pic>
        <p:nvPicPr>
          <p:cNvPr id="1026" name="Picture 2" descr="http://lesmotsquidansent.l.e.pic.centerblog.net/o/3d083e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191590" cy="41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9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auberge-des-fees.ch/easter_eggs/images_ee/pause_ca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381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PAUSE</a:t>
            </a:r>
            <a:endParaRPr lang="fr-CH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MALoDASIAAhEBAxEB/8QAHAAAAgIDAQEAAAAAAAAAAAAAAwQFBgECBwAI/8QAOhAAAgEDAgQEAwUGBgMAAAAAAQIDAAQRBSEGEjFBEyJRYTJxgQcUI5GhFVJiscHwM0JD0eHxJFNy/8QAFwEBAQEBAAAAAAAAAAAAAAAAAAECA//EAB8RAQEBAQADAAIDAAAAAAAAAAABEQISITETQSIyUf/aAAwDAQACEQMRAD8AQSKjJHRUjPpR0irIEkVGSGjIg2o6J7VFAWGiLb57U2kWe1MJEM9KCONkHBBG1Q2o8LQ3Tc3KM+tXJIh6UQQKcbVZcTHPLfgdA+SNqs2k8Pw2fmVRmrGsQA2FEWPfpS0wnFbY7U0kGKYWP2oypt0qKAkVFWOjKuO1EVKAIjoipRQlbKlUaLHRkjrZVoyigwiUYLisKRnatiwx1FEEWtxS/joOprH3mPsaoazXs0qblfeh/eB70HKkjoyJvWUWjooBFZVhI96YjjrCqOuKYjGwoMom9HVd61A3oyigIi0UAUNBRkwamjdVBogUVquK251XqwH1pqioKIBScl/awgmSdFx6tio654s0i3yDdIzDsDmiLABW4qj3X2hWSbW8Ukh+WP51E3X2gX7ZFtbKnuxq+x1DmA6kVjx4hnLDb3rjM/FWtXPW75M/uKBQ4db1NW895K4PXOKuU12SXU7WL4pQPmaSuOKdPg+O4QY965NxFZ6jLpS6jZXsrKRllBqhm6mZj40khPoTVvNieWu96h9ommWkbsJlYgbAHOaT4f4ruOIGeSNhHGDgL3rhTyFz6VZOB9f/AGPqCLKfwXO5J6VMz2a75axyNu7sfrUjHCuAcb+9K6Y6XECSxkFWAO1SYQY6itARUDpQ96ZZDjbehchqWVY5wvSjIKBzqoyWFaPqFtApMkygD3rAkUNFUgHNVe64v0y2zmdGx2BqGu/tEgTIt4Wb0PSnsdGVx3IpW+13T9O2urmNW/dz5j9K5dNxzqM4JjRY1I2OcmkY5ZJ2M07s8r7lic5qzm010ifjzT0yIYZpCOm2M/nSE3H9yf8AAs1UduZ8/wAhVM61usfrjPzrXjE1YZuNNXmBxJHGP4VzUdNrWqz5576bB7KcfypNYiw22xvWVRj71chrMkkkh/Fkd/8A6YmsLt2raOIknJ/SjrbksE5CGOMAjBqoDgmiKGGAd81O2fDV7JqMdnJCIpGTxMtuAvrUjLw3bLBK0OpRPLCMsmMdPQ0FXS3JbpiiG3cbrV+03S7a30q3nhtI7mWUZZ5DgLS2u6ZbC2F3aBEdSBLHGcge9TRB6BcjEmnTgeFcDAyejVRNc0WSz1C4TBAVthjtVwuYeR8qM/5gR29Kd1yBdV02LU0jAkixHcAevr9as+YfvXJmBRip6ivK2CCOoqS121WCbnQ+VqixU+jsf2ScW+IBpd9IOZB+EWPUeldY5t/1FfJtheTWV1HcwOVkjOQRX0bwPxHFxFpCScw+8Js6g9DU5uVb8XCOJfDDmTrXsQ/+1aBaSjdHGEbp/CaMbYZ6fpXRl8tS69qNxs85UH93ak7mxv51Di6kcH/KxoC1bLMI2mQyNsN6zOZhaoc8MsLYmRlPbNaDGasusBJUPMBuNvaoAWzDLD4RUajZT5QKmLB8wJjc1CqaktLcFSD61YiXQ8z+bG47Ve+EoLR+Hbq7SxhuLy35shhu2Nx+lc+UlQD7girz9nF6IdTks5M+HcJzKfUqf7/Kgl9BubjVLhra/wBEhjtHQ5k8LlwfrSGnaPpMcl8fDN/PFOUitlbqvqfb/aovX9Z1gX93ZS3kojicqVTyZAPt1pjg/WbTTVuoLx2iW5TKTouWQ4P++agnL/RYpNGa8j06OyvrbEgiRubmUHofpSvF9ul3YWGs2iDldAr8o6HqP616117R9F5vuklzqM05/GklyMjf1+fSo+HiqWyeVdPgjSyZuZLeXzhfkaCyzy3T6Dp+rIfCuLcBZWK58h2JI7joaeD3JuEkM2my2bAFpSoB99qoV5xHqN6WDXLCOQcphj8oI9MUiJSrhJQ4UDdc9KYq53Gv2NvdXNmkQn05jleU45T3x7Upd61bCway0228GKQ/iO7ZJqsR5nBAJxnODjam1VkRQehpgOcsTjYLsAakdBuUiuXtrjlNvcoY3yOmeh+lIRjlyD0x1rYIMsSuxwSKqKJxvY3Wk6tLZ3A2ViV9x2qvI2QK63xnp7cScJreJF/52lArJ6vF2J9a4+p5W5avU/cSX9Dg4q08AcRz6BrUTISYZjySJnr71U81vnbY4PasWa0+traeK9t47i2YMrDOx6+9HFxcgYDNiuQfY7xeARol9NvuYWc/mP1rrvMP3v0NXnrZlLHyfmrbpAD6NGR2Yg571UQd6tfDrK+isDuUl3GD3rcY6RWp5PxdOxpa2RHgK+xp7VlKx8rKQRnY9jULFMUJXPeubcJnZmB7HFN6fJyy8vY0pMfxn+dFt2KyqwGasE8MnBxvjam7S7ntHSaFnjlj3V0OCPXf86Rjc4xvkbDFGU55s5DHcYFaZNT3csjyu7PJK/xu5yT9aGCyl+Vzyjp6Vi3XmZgdlA5vc9NqnNI4e1HUYfEtLdTCDjxXdQM9x6/pQRHisoUkH3PT5VsCTjG7dt/7zVok4RvlgklSe1uHjUs0UUmWwN+4qP07Q9Q1Fg1nas6O3Lz/AApn5moqMiB2C55cg4x0NHt43GVKkAnfJ69Pz6Cp7T+HSYbq41K4FlbW8nhOxAYlgcbduu1NpolnbNaX8lx960mWQq7qhBVt8Agb9cCghbZIueKOWQomQHkAzjJ3OKmtQ0ee11KOxgDT+JhomGBzA9/pvVht7WOVngvLKxs7S4JW1ULiXPY/l61tp1yI9Ola7gMl1pKlCB1K7bj6D9KCq3ET28s9vMyl4T8StkZoSszNyLspO5J3Axt+dSuo2UDw/tHS7gSW7EeIkp8yEnoe5qNkRebmTmAKbdx6Ee2Md6qH9Lu0sbtWlUtDICk0fVWU7Ef1+dcv4/4fbQddliXzW8h8SGQdGQnI/SuhRsCpSQHlJGfUZ/6rXiXTF1/hh4zhrmxHPGyjdo2PTJ9Dj861P8S/dcdVs1sD60NkaGR45ByujEEHsazmubZq0uZbS4juLdiksbBlIOO9dYtvtXC20QkyXCAMcHc4rj4avc3vWbzpErcWtxaOEuYXjJGfOO1WXhAK9jexsThWRsj3yKBrsr3fDem3Mh5nEhVievQ0XgnkkkvoX+Ewc3zwf+a68fbGL8D1mMfiHmb4hux3IIqpyHkkNXLWcuZBvsg+RH95qmX20mf+qxfrU+BOctmt0OAPnQc5okdFTds4aIH2J29hTCjf97pnJqPsJPJynt3p9ABtnr8JHc1pkxA6iRD8I6NjuKv3AUi3lpqOjzlgsqZUjqM7ZH1xXPVXybg9asXDeqDT9VtbxmIjPlkx2Hf9aC1aTccPcO3kiwXVzLcO3hM7Jspzj09alLCwks01DRo7lnE9u0tq5GDk5yPz/nUJdaxw9FfSXttp73E8jc/NIcKD7Com74mvJtUXUEcQyovIiqMhVqYqf4S1GL7pc6XePFHKHZ4DcLzKD7g9cHNM3s8lpptyNV1GGWd+U2sUB8i77HA9/WqJLctcO7nzSuSxBGB6/wBTWomYBlVQXRSeQrn6VcFzk4hsJplvXsJDqCqF5mfyAgYzSN1xLeTvz+LHFLy8khhTBdfRqrSh3VFIzk75zvjof6fSmA3Oqg7r1XPXPtRDDTDmI5U7eu4Hb2xRvFO5bJwdjggg9t6WEhPKG+LmbA6kjGP6V7xkiwwbJzjY9v7NUOI2GDhcZ2znOx3qR0i5WG6i5yvhgYkGcAqwwf79cVWr/Wba3UCaVQyjpncnvtUBd8UvJ+HaKUySA/MQQKQpHjSySDVJJ4CrQyMd19cneoBTtU7qMpuLJkkxnGR3x9ar523FZ6++lnwWs8prRWFF5v7zUVcJsTcF7f6U4P6/81rwOyftkhs4aBgMdzitrSKQcL6hCy4eNs4PtvSnCEgTXrNi2FL4Nb5/vXO++U5rHxnPUgr19KoupjlbA6ZJFdF12FVkZQobznGaomtoFlIx3OCKz19a5+IodKJGd6D0xiiJ1qNH7N+WUVM85YYxsNzUAmVw3apeGZWiXDebr1rUZpvOQdyNu9Ejk5YwY37eYUuqlyN85G+DXvgb5enQ0Dni/CGJHNk1uhIOWHkPp1xSgcnzythR2rMl7Au/Pt0Az0FBJBU+MOwxsc9c1iEDmIdzkbnbt71CPrsMeVCuxHTB2pO44hmfIiUqD69aC1RuiTMZCgj5fiUbYoFxrNrbICso5ic4XGw9Nqpk+o3VwMSSeX90dqVJ36VNXFoueJwR+FESeoz2/Ooq71i7uT5nKjty+lRlZ5qaYIWJOSST6nrWM46YGa9Eskrckasx/hGan9L4fupXjaWJIlY/6h3xT2IPx38IqOlLbfOuh23DmlNIHuszMNiobkXPptvVw0Y8LIiQzaYlpkgePCRsf4lNWc01w7wyFDMpAPfBx+dZ5D619B65wlYtEHEUckbjKyx7Aj5VS34K0zmO7dfWr+Os+cQ/D7vc6bqCSNnmQkk99qhtEkC6jaMdvxB0+dO3GsQQWr2+nxiMNsTntUTZSck8ZU45CKnN/lKZ6dG4gi5hK6NgdQKoOsp1B6nerjLrNvdW6h8A8u9VXWlDoGXqB19adz2cVWulbLWkhIb0rKtWWz6Oojwe9DjujCSFwR70uz4HWhFs9qIlP2qwUgdDQ31SYrgMAKjsk1irq4ZkvJXBBc7+9BMjHvWleqDOckVv06msJGz4wp+gp6HSp5MF8KPQ1c0I81bxo0hwilj6KMmpq10m1yTMx26ZqTiWCD8MAAZ2KininkgYNFup15mKRgbnmO/5VM2nDtnEVNw7TuACUU4Bpx5MnkGeoIONjWQeU4Zhg9GFayM6ag8K0yIIRGg2GNsUwszHDEgE74I6fOo5pjsA+Q22a3MnK+A2ABgnHWqHvG38gAGBWyyfhlSxC9dt96Q5gWySNxtvW6yAbqozQXzhLV0mhOlXDEq6kwk9j6UeSxlV2XB2JHSqFbXLwzLKmVdWBBBroEPFNk0SM5XmKgt863z3OfVY75t+OBNJW8MoU5pRjtWvOa4OqZS8YDGaxPdF1wTUUjsaIWOKu6YFNu+1DrLHJrFRXqz/ACryjLAGnEjQx4xQKYz8INbpBI3RTTqoo6AUUjGw2FXE0qtnn/Ekx8hTUdrChG2T/Osp77/Oi8xAJHWia2BUYCjA9KLE774P60v/AJhv1oiDHN7VQVpSsgB3ohbHUk0qo86/KiBiKoZjkaPKP5l7VkkEgJ9falY3ZubJ6UWN2U4B2PWrqGPFwmObNb+JzEYB6dTS7eXlx3Fbq5JwTkUDiMXUA4wO9e5z3IPyoCsR5RsN6xGT+fWgcViB1xXvF9OWlixC4HQVjmPtQf/Z"/>
          <p:cNvSpPr>
            <a:spLocks noChangeAspect="1" noChangeArrowheads="1"/>
          </p:cNvSpPr>
          <p:nvPr/>
        </p:nvSpPr>
        <p:spPr bwMode="auto">
          <a:xfrm>
            <a:off x="63500" y="-534988"/>
            <a:ext cx="14763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2050" name="Picture 2" descr="http://regimeweightwatchers.r.e.pic.centerblog.net/4e44996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75909">
            <a:off x="4075299" y="2976933"/>
            <a:ext cx="4626529" cy="24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7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Né le 2 mai 1953</a:t>
            </a:r>
            <a:endParaRPr lang="fr-CH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Passionné de football depuis 29 ans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voyagé dans toute la Suisse:</a:t>
            </a:r>
          </a:p>
          <a:p>
            <a:pPr marL="361950" indent="0" algn="just">
              <a:buNone/>
              <a:tabLst>
                <a:tab pos="1885950" algn="l"/>
                <a:tab pos="3943350" algn="l"/>
                <a:tab pos="4305300" algn="l"/>
              </a:tabLst>
            </a:pPr>
            <a:r>
              <a:rPr lang="fr-CH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D’Etoile Carouge, </a:t>
            </a:r>
            <a:r>
              <a:rPr lang="fr-CH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Servette</a:t>
            </a:r>
            <a:r>
              <a:rPr lang="fr-CH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St-Gall, Lausanne, Neuchâtel et à nouveau </a:t>
            </a:r>
            <a:r>
              <a:rPr lang="fr-CH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Servette</a:t>
            </a:r>
            <a:endParaRPr lang="fr-CH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son palmarès:</a:t>
            </a:r>
          </a:p>
          <a:p>
            <a:pPr marL="542925" lvl="1" indent="-180975" algn="just">
              <a:tabLst>
                <a:tab pos="1885950" algn="l"/>
                <a:tab pos="3943350" algn="l"/>
                <a:tab pos="4305300" algn="l"/>
              </a:tabLst>
            </a:pP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1999: Vainqueur du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file" tooltip="Championnat de Suisse de football"/>
              </a:rPr>
              <a:t>championnat de Suisse de football D1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avec le </a:t>
            </a:r>
            <a:r>
              <a:rPr lang="fr-FR" sz="1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action="ppaction://hlinkfile" tooltip="Servette FC"/>
              </a:rPr>
              <a:t>Servette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 action="ppaction://hlinkfile" tooltip="Servette FC"/>
              </a:rPr>
              <a:t> FC</a:t>
            </a:r>
            <a:endParaRPr lang="fr-FR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42925" lvl="1" indent="-180975" algn="just">
              <a:tabLst>
                <a:tab pos="1885950" algn="l"/>
                <a:tab pos="3943350" algn="l"/>
                <a:tab pos="4305300" algn="l"/>
              </a:tabLst>
            </a:pP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2004: Vainqueur du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4" action="ppaction://hlinkfile" tooltip="Championnat de Suisse de football D4"/>
              </a:rPr>
              <a:t>championnat de Suisse de football D4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avec le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5" action="ppaction://hlinkfile" tooltip="Lausanne-Sport"/>
              </a:rPr>
              <a:t>Lausanne-Sport</a:t>
            </a:r>
            <a:endParaRPr lang="fr-FR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42925" lvl="1" indent="-180975" algn="just">
              <a:tabLst>
                <a:tab pos="1885950" algn="l"/>
                <a:tab pos="3943350" algn="l"/>
                <a:tab pos="4305300" algn="l"/>
              </a:tabLst>
            </a:pP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2005: Vainqueur du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6" action="ppaction://hlinkfile" tooltip="Championnat de Suisse de football D3"/>
              </a:rPr>
              <a:t>championnat de Suisse de football D3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avec le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5" action="ppaction://hlinkfile" tooltip="Lausanne-Sport"/>
              </a:rPr>
              <a:t>Lausanne-Sport</a:t>
            </a:r>
            <a:endParaRPr lang="fr-FR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42925" lvl="1" indent="-180975" algn="just">
              <a:tabLst>
                <a:tab pos="1885950" algn="l"/>
                <a:tab pos="3943350" algn="l"/>
                <a:tab pos="4305300" algn="l"/>
              </a:tabLst>
            </a:pP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2007: Vainqueur du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7" action="ppaction://hlinkfile" tooltip="Championnat de Suisse de football D2"/>
              </a:rPr>
              <a:t>championnat de Suisse de football D2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avec </a:t>
            </a:r>
            <a:r>
              <a:rPr lang="fr-FR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8" action="ppaction://hlinkfile" tooltip="Neuchâtel Xamax"/>
              </a:rPr>
              <a:t>Neuchâtel </a:t>
            </a:r>
            <a:r>
              <a:rPr lang="fr-FR" sz="1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8" action="ppaction://hlinkfile" tooltip="Neuchâtel Xamax"/>
              </a:rPr>
              <a:t>Xamax</a:t>
            </a:r>
            <a:endParaRPr lang="fr-FR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1786210"/>
          </a:xfrm>
        </p:spPr>
        <p:txBody>
          <a:bodyPr/>
          <a:lstStyle/>
          <a:p>
            <a:r>
              <a:rPr lang="fr-CH" dirty="0" smtClean="0"/>
              <a:t>Gérard </a:t>
            </a:r>
            <a:r>
              <a:rPr lang="fr-CH" dirty="0" err="1" smtClean="0"/>
              <a:t>Castella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800" dirty="0" smtClean="0"/>
              <a:t>entraîneur  de l’équipe suisse de football des U19</a:t>
            </a:r>
            <a:endParaRPr lang="fr-CH" sz="2800" dirty="0"/>
          </a:p>
        </p:txBody>
      </p:sp>
      <p:pic>
        <p:nvPicPr>
          <p:cNvPr id="1026" name="Picture 2" descr="http://www.pressbrowser.com/days/fr_ch/20080919/topnews/castella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59907"/>
            <a:ext cx="277406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9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Léa Binggeli		Chant</a:t>
            </a:r>
          </a:p>
          <a:p>
            <a:r>
              <a:rPr lang="fr-CH" dirty="0" smtClean="0"/>
              <a:t>Kevin Bernasconi	Synthétiseur</a:t>
            </a: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Intermède musical</a:t>
            </a:r>
            <a:endParaRPr lang="fr-CH" dirty="0"/>
          </a:p>
        </p:txBody>
      </p:sp>
      <p:pic>
        <p:nvPicPr>
          <p:cNvPr id="1026" name="Picture 2" descr="http://lesmotsquidansent.l.e.pic.centerblog.net/o/3d083e9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191590" cy="41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3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Ivan </a:t>
            </a:r>
            <a:r>
              <a:rPr lang="fr-CH" dirty="0" err="1" smtClean="0"/>
              <a:t>Moscatelli</a:t>
            </a:r>
            <a:r>
              <a:rPr lang="fr-CH" dirty="0" smtClean="0"/>
              <a:t>… un </a:t>
            </a:r>
            <a:r>
              <a:rPr lang="fr-CH" dirty="0" smtClean="0"/>
              <a:t>ami neuchâtelois passionné par son art!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 propos de… </a:t>
            </a:r>
            <a:endParaRPr lang="fr-CH" dirty="0"/>
          </a:p>
        </p:txBody>
      </p:sp>
      <p:pic>
        <p:nvPicPr>
          <p:cNvPr id="4" name="Image 3" descr="moscatelli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132856"/>
            <a:ext cx="2808312" cy="417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Remerciements</a:t>
            </a:r>
            <a:endParaRPr lang="fr-CH" dirty="0"/>
          </a:p>
        </p:txBody>
      </p:sp>
      <p:pic>
        <p:nvPicPr>
          <p:cNvPr id="1028" name="Picture 4" descr="http://farm3.static.flickr.com/2380/2600506308_ff1bf5a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36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Robert </a:t>
            </a:r>
            <a:r>
              <a:rPr lang="fr-CH" b="1" dirty="0" err="1"/>
              <a:t>Rettby</a:t>
            </a:r>
            <a:endParaRPr lang="fr-CH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Message du futur Directeur International</a:t>
            </a:r>
            <a:endParaRPr lang="fr-CH" dirty="0"/>
          </a:p>
        </p:txBody>
      </p:sp>
      <p:pic>
        <p:nvPicPr>
          <p:cNvPr id="3076" name="Picture 4" descr="http://www.rtn.ch/Htdocs/Images/IF_Content_298/3376.jpg?puid=9cf840f8-86a8-4078-b2cd-6721aa2e3b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8384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0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8"/>
            <a:ext cx="49685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b="1" dirty="0"/>
              <a:t>WAYNE A. MADDEN</a:t>
            </a:r>
            <a:br>
              <a:rPr lang="fr-CH" b="1" dirty="0"/>
            </a:br>
            <a:r>
              <a:rPr lang="fr-CH" b="1" dirty="0"/>
              <a:t>PRESIDENT INTERNATIONAL</a:t>
            </a:r>
            <a:endParaRPr lang="fr-CH" dirty="0"/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originaire de la ville d'Auburn, dans l'Indiana, Etats-Unis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courtier en assurances et conseiller d'assurance </a:t>
            </a:r>
            <a:r>
              <a:rPr lang="fr-CH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agréé</a:t>
            </a:r>
            <a:endParaRPr lang="fr-CH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Membre du Lions Club d'Auburn depuis 1984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Marié à </a:t>
            </a:r>
            <a:r>
              <a:rPr lang="fr-CH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Linda, qui est aussi </a:t>
            </a:r>
            <a:r>
              <a:rPr lang="fr-CH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Lions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Ils ont </a:t>
            </a:r>
            <a:r>
              <a:rPr lang="fr-CH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deux filles et cinq petits-enfants.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Thème présidentiel </a:t>
            </a:r>
            <a:br>
              <a:rPr lang="fr-CH" dirty="0" smtClean="0"/>
            </a:br>
            <a:r>
              <a:rPr lang="fr-CH" dirty="0" smtClean="0"/>
              <a:t>de 2012-2013</a:t>
            </a:r>
            <a:endParaRPr lang="fr-CH" dirty="0"/>
          </a:p>
        </p:txBody>
      </p:sp>
      <p:pic>
        <p:nvPicPr>
          <p:cNvPr id="1026" name="Picture 2" descr="http://www.lionsclubs322b1.org/images/Wayne%20Mad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70694"/>
            <a:ext cx="3227834" cy="40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1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9"/>
            <a:ext cx="7848872" cy="792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600" b="1" dirty="0"/>
              <a:t>Le thème de son année:</a:t>
            </a:r>
          </a:p>
          <a:p>
            <a:pPr marL="0" indent="0">
              <a:buNone/>
            </a:pPr>
            <a:endParaRPr lang="fr-CH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CH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Thème présidentiel </a:t>
            </a:r>
            <a:br>
              <a:rPr lang="fr-CH" dirty="0" smtClean="0"/>
            </a:br>
            <a:r>
              <a:rPr lang="fr-CH" dirty="0" smtClean="0"/>
              <a:t>de 2012-2013</a:t>
            </a:r>
            <a:endParaRPr lang="fr-CH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94444" y="2348880"/>
            <a:ext cx="7577956" cy="192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CH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Dans un monde de service</a:t>
            </a:r>
          </a:p>
        </p:txBody>
      </p:sp>
      <p:pic>
        <p:nvPicPr>
          <p:cNvPr id="5" name="Picture 2" descr="http://lccischool.org/event/logos/2012-13-president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3192028" cy="31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3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0"/>
          <a:stretch/>
        </p:blipFill>
        <p:spPr>
          <a:xfrm>
            <a:off x="5879901" y="2690242"/>
            <a:ext cx="3295650" cy="2304256"/>
          </a:xfrm>
          <a:prstGeom prst="rect">
            <a:avLst/>
          </a:prstGeom>
          <a:effectLst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9"/>
            <a:ext cx="7848872" cy="2304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b="1" dirty="0" smtClean="0"/>
              <a:t>La stratégie de WAYNE </a:t>
            </a:r>
            <a:r>
              <a:rPr lang="fr-CH" b="1" dirty="0"/>
              <a:t>A. </a:t>
            </a:r>
            <a:r>
              <a:rPr lang="fr-CH" b="1" dirty="0" smtClean="0"/>
              <a:t>MADDEN</a:t>
            </a:r>
            <a:endParaRPr lang="fr-CH" dirty="0"/>
          </a:p>
          <a:p>
            <a:pPr marL="0" indent="0">
              <a:buNone/>
            </a:pPr>
            <a:endParaRPr lang="fr-CH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CH" sz="2400" u="sng" dirty="0" smtClean="0">
                <a:latin typeface="Arial" pitchFamily="34" charset="0"/>
                <a:cs typeface="Arial" pitchFamily="34" charset="0"/>
              </a:rPr>
              <a:t>Son modèle:</a:t>
            </a:r>
          </a:p>
          <a:p>
            <a:pPr marL="0" indent="0">
              <a:buNone/>
            </a:pPr>
            <a:r>
              <a:rPr lang="fr-CH" sz="2400" dirty="0" smtClean="0">
                <a:latin typeface="Arial" pitchFamily="34" charset="0"/>
                <a:cs typeface="Arial" pitchFamily="34" charset="0"/>
              </a:rPr>
              <a:t>une écurie de courses automobiles</a:t>
            </a:r>
          </a:p>
          <a:p>
            <a:pPr marL="0" indent="0">
              <a:buNone/>
            </a:pPr>
            <a:endParaRPr lang="fr-CH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CH" sz="2400" u="sng" dirty="0" smtClean="0">
                <a:latin typeface="Arial" pitchFamily="34" charset="0"/>
                <a:cs typeface="Arial" pitchFamily="34" charset="0"/>
              </a:rPr>
              <a:t>Sa formule gagnante:</a:t>
            </a:r>
          </a:p>
          <a:p>
            <a:pPr marL="0" indent="0">
              <a:buNone/>
            </a:pPr>
            <a:r>
              <a:rPr lang="fr-CH" sz="2400" dirty="0" smtClean="0">
                <a:latin typeface="Arial" pitchFamily="34" charset="0"/>
                <a:cs typeface="Arial" pitchFamily="34" charset="0"/>
              </a:rPr>
              <a:t>Dévouement + préparation + Collaboration de l’équipe</a:t>
            </a:r>
          </a:p>
          <a:p>
            <a:pPr marL="0" indent="0">
              <a:buNone/>
            </a:pPr>
            <a:r>
              <a:rPr lang="fr-CH" sz="2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fr-CH" sz="2400" b="1" u="sng" dirty="0" smtClean="0">
                <a:latin typeface="Arial" pitchFamily="34" charset="0"/>
                <a:cs typeface="Arial" pitchFamily="34" charset="0"/>
              </a:rPr>
              <a:t>Excellence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Thème présidentiel </a:t>
            </a:r>
            <a:br>
              <a:rPr lang="fr-CH" dirty="0" smtClean="0"/>
            </a:br>
            <a:r>
              <a:rPr lang="fr-CH" dirty="0" smtClean="0"/>
              <a:t>de 2012-2013</a:t>
            </a:r>
            <a:endParaRPr lang="fr-CH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67544" y="4365104"/>
            <a:ext cx="4536504" cy="192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CH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Pour qu’une équipe soit efficace, chaque membre doit travailler à l’unisson tout en remplissant sa fonction individuelle. </a:t>
            </a:r>
          </a:p>
          <a:p>
            <a:pPr marL="0" indent="0" algn="just">
              <a:buFont typeface="Arial" pitchFamily="34" charset="0"/>
              <a:buNone/>
            </a:pPr>
            <a:r>
              <a:rPr lang="fr-CH" sz="19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Aucun membre de l’équipe n’est plus important qu’un autre.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98647"/>
            <a:ext cx="3312368" cy="215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67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9"/>
            <a:ext cx="7848872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600" b="1" dirty="0" smtClean="0"/>
              <a:t>Ses objectifs: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Jeunesse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Vue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Faim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Environnement</a:t>
            </a:r>
          </a:p>
          <a:p>
            <a:pPr algn="just">
              <a:tabLst>
                <a:tab pos="1885950" algn="l"/>
                <a:tab pos="3943350" algn="l"/>
                <a:tab pos="4305300" algn="l"/>
              </a:tabLst>
            </a:pPr>
            <a:r>
              <a:rPr lang="fr-CH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Alphabétisation</a:t>
            </a:r>
          </a:p>
          <a:p>
            <a:pPr marL="0" indent="0">
              <a:buNone/>
            </a:pPr>
            <a:endParaRPr lang="fr-CH" sz="24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Thème présidentiel </a:t>
            </a:r>
            <a:br>
              <a:rPr lang="fr-CH" dirty="0" smtClean="0"/>
            </a:br>
            <a:r>
              <a:rPr lang="fr-CH" dirty="0" smtClean="0"/>
              <a:t>de 2012-2013</a:t>
            </a:r>
            <a:endParaRPr lang="fr-CH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67544" y="4365104"/>
            <a:ext cx="4536504" cy="192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fr-CH" sz="19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1001stages.com/photos/rubrique/hd/alphabetisation-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rfi.fr/sites/filesrfi/imagecache/rfi_43_large/sites/images.rfi.fr/files/aef_image/Foret_GI_108346167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527" y="2943696"/>
            <a:ext cx="5735528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54092" y="1562150"/>
            <a:ext cx="5741268" cy="1656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smtClean="0"/>
              <a:t>Le </a:t>
            </a:r>
            <a:r>
              <a:rPr lang="fr-CH" sz="2400" dirty="0" err="1" smtClean="0"/>
              <a:t>past</a:t>
            </a:r>
            <a:r>
              <a:rPr lang="fr-CH" sz="2400" dirty="0" smtClean="0"/>
              <a:t> Président </a:t>
            </a:r>
            <a:r>
              <a:rPr lang="fr-CH" sz="2400" dirty="0"/>
              <a:t>International Wing-Kun Tam </a:t>
            </a:r>
            <a:r>
              <a:rPr lang="fr-CH" sz="2400" dirty="0" smtClean="0"/>
              <a:t>a engagé </a:t>
            </a:r>
            <a:r>
              <a:rPr lang="fr-CH" sz="2400" dirty="0"/>
              <a:t>les Lions du monde entier à planter un million </a:t>
            </a:r>
            <a:r>
              <a:rPr lang="fr-CH" sz="2400" dirty="0" smtClean="0"/>
              <a:t>d’arbres.</a:t>
            </a:r>
            <a:endParaRPr lang="fr-CH" sz="24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Résultats campagne de plantations d’arbres</a:t>
            </a:r>
            <a:endParaRPr lang="fr-CH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467544" y="4365104"/>
            <a:ext cx="4536504" cy="1921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8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fr-CH" sz="19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storage.canalblog.com/67/25/928221/711336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805"/>
          <a:stretch/>
        </p:blipFill>
        <p:spPr bwMode="auto">
          <a:xfrm>
            <a:off x="180864" y="1551062"/>
            <a:ext cx="2521765" cy="2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4011" y="3068960"/>
            <a:ext cx="48903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Résultat</a:t>
            </a:r>
          </a:p>
          <a:p>
            <a:pPr algn="ctr"/>
            <a:r>
              <a:rPr lang="fr-FR" sz="7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13’211’348</a:t>
            </a:r>
            <a:br>
              <a:rPr lang="fr-FR" sz="7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fr-FR" sz="7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arbres</a:t>
            </a:r>
            <a:endParaRPr lang="fr-FR" sz="7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66CC"/>
      </a:dk1>
      <a:lt1>
        <a:sysClr val="window" lastClr="FFFFFF"/>
      </a:lt1>
      <a:dk2>
        <a:srgbClr val="1F497D"/>
      </a:dk2>
      <a:lt2>
        <a:srgbClr val="FFFFFF"/>
      </a:lt2>
      <a:accent1>
        <a:srgbClr val="0066CC"/>
      </a:accent1>
      <a:accent2>
        <a:srgbClr val="FFCC00"/>
      </a:accent2>
      <a:accent3>
        <a:srgbClr val="009900"/>
      </a:accent3>
      <a:accent4>
        <a:srgbClr val="953734"/>
      </a:accent4>
      <a:accent5>
        <a:srgbClr val="0C0C0C"/>
      </a:accent5>
      <a:accent6>
        <a:srgbClr val="F79646"/>
      </a:accent6>
      <a:hlink>
        <a:srgbClr val="0066CC"/>
      </a:hlink>
      <a:folHlink>
        <a:srgbClr val="0066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681</Words>
  <Application>Microsoft Office PowerPoint</Application>
  <PresentationFormat>Affichage à l'écran (4:3)</PresentationFormat>
  <Paragraphs>225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Nous vous souhaitons la bienvenue à la conférence des Présidents 2012-2013</vt:lpstr>
      <vt:lpstr>Les conférenciers</vt:lpstr>
      <vt:lpstr>Intermède musical</vt:lpstr>
      <vt:lpstr>Message du futur Directeur International</vt:lpstr>
      <vt:lpstr>Thème présidentiel  de 2012-2013</vt:lpstr>
      <vt:lpstr>Thème présidentiel  de 2012-2013</vt:lpstr>
      <vt:lpstr>Thème présidentiel  de 2012-2013</vt:lpstr>
      <vt:lpstr>Thème présidentiel  de 2012-2013</vt:lpstr>
      <vt:lpstr>Résultats campagne de plantations d’arbres</vt:lpstr>
      <vt:lpstr>Les Lions &amp; le monde La plus grande ONG du monde</vt:lpstr>
      <vt:lpstr>Les Lions &amp; la Suisse</vt:lpstr>
      <vt:lpstr>District 102W</vt:lpstr>
      <vt:lpstr>Lions day 2012</vt:lpstr>
      <vt:lpstr>Mes objectifs: Passion &amp; enthousiasme</vt:lpstr>
      <vt:lpstr>Implication des conjoints</vt:lpstr>
      <vt:lpstr>Tolérance &amp; respect </vt:lpstr>
      <vt:lpstr>Formation (fonction dans la LionsBase)</vt:lpstr>
      <vt:lpstr>Savoir déléguer</vt:lpstr>
      <vt:lpstr>Renforcement des effectifs</vt:lpstr>
      <vt:lpstr>Création nouveau club Leo entre Bienne et Yverdon</vt:lpstr>
      <vt:lpstr>Organigramme du Conseil 102W 2012-2013</vt:lpstr>
      <vt:lpstr>Diapositive 22</vt:lpstr>
      <vt:lpstr>Les ministres vous rendent visite</vt:lpstr>
      <vt:lpstr>Mon coup de cœur Plus qu’un pain: une philosophie de la boulangerie! </vt:lpstr>
      <vt:lpstr>Mon coup de cœur</vt:lpstr>
      <vt:lpstr>Dates à retenir</vt:lpstr>
      <vt:lpstr>Châtel Saint-Denis</vt:lpstr>
      <vt:lpstr>Thun</vt:lpstr>
      <vt:lpstr>Jeunesse</vt:lpstr>
      <vt:lpstr>PAUSE</vt:lpstr>
      <vt:lpstr>Gérard Castella entraîneur  de l’équipe suisse de football des U19</vt:lpstr>
      <vt:lpstr>Intermède musical</vt:lpstr>
      <vt:lpstr>A propos de… </vt:lpstr>
      <vt:lpstr>Remerciements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Florence Porret</dc:creator>
  <cp:lastModifiedBy>Florence Porret</cp:lastModifiedBy>
  <cp:revision>255</cp:revision>
  <cp:lastPrinted>2012-04-27T09:59:59Z</cp:lastPrinted>
  <dcterms:created xsi:type="dcterms:W3CDTF">2011-07-13T10:00:53Z</dcterms:created>
  <dcterms:modified xsi:type="dcterms:W3CDTF">2012-08-27T17:36:27Z</dcterms:modified>
</cp:coreProperties>
</file>