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5" r:id="rId4"/>
    <p:sldMasterId id="214748367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0ad1822ac_2_80:notes"/>
          <p:cNvSpPr txBox="1"/>
          <p:nvPr>
            <p:ph idx="1" type="body"/>
          </p:nvPr>
        </p:nvSpPr>
        <p:spPr>
          <a:xfrm>
            <a:off x="685480" y="4343150"/>
            <a:ext cx="5487041" cy="411502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40ad1822ac_2_80:notes"/>
          <p:cNvSpPr/>
          <p:nvPr>
            <p:ph idx="2" type="sldImg"/>
          </p:nvPr>
        </p:nvSpPr>
        <p:spPr>
          <a:xfrm>
            <a:off x="925718" y="685838"/>
            <a:ext cx="5006640" cy="34291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0ad1822ac_2_91:notes"/>
          <p:cNvSpPr/>
          <p:nvPr>
            <p:ph idx="2" type="sldImg"/>
          </p:nvPr>
        </p:nvSpPr>
        <p:spPr>
          <a:xfrm>
            <a:off x="925718" y="685838"/>
            <a:ext cx="5006640" cy="34291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0ad1822ac_2_91:notes"/>
          <p:cNvSpPr txBox="1"/>
          <p:nvPr>
            <p:ph idx="1" type="body"/>
          </p:nvPr>
        </p:nvSpPr>
        <p:spPr>
          <a:xfrm>
            <a:off x="685480" y="4343150"/>
            <a:ext cx="5486965" cy="411509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40ad1822ac_2_91:notes"/>
          <p:cNvSpPr txBox="1"/>
          <p:nvPr>
            <p:ph idx="12" type="sldNum"/>
          </p:nvPr>
        </p:nvSpPr>
        <p:spPr>
          <a:xfrm>
            <a:off x="3885453" y="8684838"/>
            <a:ext cx="2970933" cy="457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0ad1822ac_2_99:notes"/>
          <p:cNvSpPr/>
          <p:nvPr>
            <p:ph idx="2" type="sldImg"/>
          </p:nvPr>
        </p:nvSpPr>
        <p:spPr>
          <a:xfrm>
            <a:off x="925718" y="685838"/>
            <a:ext cx="5006640" cy="34291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0ad1822ac_2_99:notes"/>
          <p:cNvSpPr txBox="1"/>
          <p:nvPr>
            <p:ph idx="1" type="body"/>
          </p:nvPr>
        </p:nvSpPr>
        <p:spPr>
          <a:xfrm>
            <a:off x="685480" y="4343150"/>
            <a:ext cx="5486965" cy="411509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40ad1822ac_2_99:notes"/>
          <p:cNvSpPr txBox="1"/>
          <p:nvPr>
            <p:ph idx="12" type="sldNum"/>
          </p:nvPr>
        </p:nvSpPr>
        <p:spPr>
          <a:xfrm>
            <a:off x="3885453" y="8684838"/>
            <a:ext cx="2970933" cy="457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0ad1822ac_2_107:notes"/>
          <p:cNvSpPr/>
          <p:nvPr>
            <p:ph idx="2" type="sldImg"/>
          </p:nvPr>
        </p:nvSpPr>
        <p:spPr>
          <a:xfrm>
            <a:off x="925718" y="685838"/>
            <a:ext cx="5006640" cy="34291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0ad1822ac_2_107:notes"/>
          <p:cNvSpPr txBox="1"/>
          <p:nvPr>
            <p:ph idx="1" type="body"/>
          </p:nvPr>
        </p:nvSpPr>
        <p:spPr>
          <a:xfrm>
            <a:off x="685480" y="4343150"/>
            <a:ext cx="5486965" cy="411509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40ad1822ac_2_107:notes"/>
          <p:cNvSpPr txBox="1"/>
          <p:nvPr>
            <p:ph idx="12" type="sldNum"/>
          </p:nvPr>
        </p:nvSpPr>
        <p:spPr>
          <a:xfrm>
            <a:off x="3885453" y="8684838"/>
            <a:ext cx="2970933" cy="457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0ad1822ac_2_115:notes"/>
          <p:cNvSpPr/>
          <p:nvPr>
            <p:ph idx="2" type="sldImg"/>
          </p:nvPr>
        </p:nvSpPr>
        <p:spPr>
          <a:xfrm>
            <a:off x="925718" y="685838"/>
            <a:ext cx="5006640" cy="34291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0ad1822ac_2_115:notes"/>
          <p:cNvSpPr txBox="1"/>
          <p:nvPr>
            <p:ph idx="1" type="body"/>
          </p:nvPr>
        </p:nvSpPr>
        <p:spPr>
          <a:xfrm>
            <a:off x="685480" y="4343150"/>
            <a:ext cx="5486965" cy="411509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40ad1822ac_2_115:notes"/>
          <p:cNvSpPr txBox="1"/>
          <p:nvPr>
            <p:ph idx="12" type="sldNum"/>
          </p:nvPr>
        </p:nvSpPr>
        <p:spPr>
          <a:xfrm>
            <a:off x="3885453" y="8684838"/>
            <a:ext cx="2970933" cy="457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0ad1822ac_2_123:notes"/>
          <p:cNvSpPr/>
          <p:nvPr>
            <p:ph idx="2" type="sldImg"/>
          </p:nvPr>
        </p:nvSpPr>
        <p:spPr>
          <a:xfrm>
            <a:off x="925718" y="685838"/>
            <a:ext cx="5006640" cy="34291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0ad1822ac_2_123:notes"/>
          <p:cNvSpPr txBox="1"/>
          <p:nvPr>
            <p:ph idx="1" type="body"/>
          </p:nvPr>
        </p:nvSpPr>
        <p:spPr>
          <a:xfrm>
            <a:off x="685480" y="4343150"/>
            <a:ext cx="5486965" cy="411509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40ad1822ac_2_123:notes"/>
          <p:cNvSpPr txBox="1"/>
          <p:nvPr>
            <p:ph idx="12" type="sldNum"/>
          </p:nvPr>
        </p:nvSpPr>
        <p:spPr>
          <a:xfrm>
            <a:off x="3885453" y="8684838"/>
            <a:ext cx="2970933" cy="457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0ad1822ac_2_131:notes"/>
          <p:cNvSpPr/>
          <p:nvPr>
            <p:ph idx="2" type="sldImg"/>
          </p:nvPr>
        </p:nvSpPr>
        <p:spPr>
          <a:xfrm>
            <a:off x="925718" y="685838"/>
            <a:ext cx="5006640" cy="34291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0ad1822ac_2_131:notes"/>
          <p:cNvSpPr txBox="1"/>
          <p:nvPr>
            <p:ph idx="1" type="body"/>
          </p:nvPr>
        </p:nvSpPr>
        <p:spPr>
          <a:xfrm>
            <a:off x="685480" y="4343150"/>
            <a:ext cx="5486965" cy="411509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40ad1822ac_2_131:notes"/>
          <p:cNvSpPr txBox="1"/>
          <p:nvPr>
            <p:ph idx="12" type="sldNum"/>
          </p:nvPr>
        </p:nvSpPr>
        <p:spPr>
          <a:xfrm>
            <a:off x="3885453" y="8684838"/>
            <a:ext cx="2970933" cy="4576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102W Page 2 colonnes">
  <p:cSld name="D102W Page 2 colonne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Google Shape;98;p25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Google Shape;99;p25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0" name="Google Shape;100;p25"/>
          <p:cNvSpPr txBox="1"/>
          <p:nvPr>
            <p:ph idx="11" type="ftr"/>
          </p:nvPr>
        </p:nvSpPr>
        <p:spPr>
          <a:xfrm>
            <a:off x="1624099" y="6572250"/>
            <a:ext cx="669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25"/>
          <p:cNvSpPr txBox="1"/>
          <p:nvPr>
            <p:ph idx="12" type="sldNum"/>
          </p:nvPr>
        </p:nvSpPr>
        <p:spPr>
          <a:xfrm>
            <a:off x="8388424" y="6572250"/>
            <a:ext cx="75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02" name="Google Shape;102;p25"/>
          <p:cNvSpPr txBox="1"/>
          <p:nvPr>
            <p:ph type="title"/>
          </p:nvPr>
        </p:nvSpPr>
        <p:spPr>
          <a:xfrm>
            <a:off x="251520" y="565498"/>
            <a:ext cx="68730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529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und Inhalt" type="obj">
  <p:cSld name="OBJEC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>
            <p:ph type="title"/>
          </p:nvPr>
        </p:nvSpPr>
        <p:spPr>
          <a:xfrm>
            <a:off x="1143000" y="1371600"/>
            <a:ext cx="7315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105" name="Google Shape;105;p26"/>
          <p:cNvSpPr txBox="1"/>
          <p:nvPr>
            <p:ph idx="1" type="body"/>
          </p:nvPr>
        </p:nvSpPr>
        <p:spPr>
          <a:xfrm>
            <a:off x="503159" y="1230676"/>
            <a:ext cx="8229600" cy="50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Google Shape;106;p2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26"/>
          <p:cNvSpPr txBox="1"/>
          <p:nvPr>
            <p:ph idx="11" type="ftr"/>
          </p:nvPr>
        </p:nvSpPr>
        <p:spPr>
          <a:xfrm>
            <a:off x="1624099" y="6572250"/>
            <a:ext cx="669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6"/>
          <p:cNvSpPr txBox="1"/>
          <p:nvPr>
            <p:ph idx="12" type="sldNum"/>
          </p:nvPr>
        </p:nvSpPr>
        <p:spPr>
          <a:xfrm>
            <a:off x="8388424" y="6572250"/>
            <a:ext cx="75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, Text und zwei Inhalte" type="txAndTwoObj">
  <p:cSld name="TEXT_AND_TWO_OBJECT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/>
          <p:nvPr>
            <p:ph type="title"/>
          </p:nvPr>
        </p:nvSpPr>
        <p:spPr>
          <a:xfrm>
            <a:off x="1143000" y="1371600"/>
            <a:ext cx="7315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111" name="Google Shape;111;p27"/>
          <p:cNvSpPr txBox="1"/>
          <p:nvPr>
            <p:ph idx="1" type="body"/>
          </p:nvPr>
        </p:nvSpPr>
        <p:spPr>
          <a:xfrm>
            <a:off x="1143000" y="2209800"/>
            <a:ext cx="35814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Google Shape;112;p27"/>
          <p:cNvSpPr txBox="1"/>
          <p:nvPr>
            <p:ph idx="2" type="body"/>
          </p:nvPr>
        </p:nvSpPr>
        <p:spPr>
          <a:xfrm>
            <a:off x="4876800" y="2209800"/>
            <a:ext cx="3581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3" name="Google Shape;113;p27"/>
          <p:cNvSpPr txBox="1"/>
          <p:nvPr>
            <p:ph idx="3" type="body"/>
          </p:nvPr>
        </p:nvSpPr>
        <p:spPr>
          <a:xfrm>
            <a:off x="4876800" y="4267200"/>
            <a:ext cx="3581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Google Shape;114;p2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27"/>
          <p:cNvSpPr txBox="1"/>
          <p:nvPr>
            <p:ph idx="11" type="ftr"/>
          </p:nvPr>
        </p:nvSpPr>
        <p:spPr>
          <a:xfrm>
            <a:off x="1624099" y="6572250"/>
            <a:ext cx="6692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27"/>
          <p:cNvSpPr txBox="1"/>
          <p:nvPr>
            <p:ph idx="12" type="sldNum"/>
          </p:nvPr>
        </p:nvSpPr>
        <p:spPr>
          <a:xfrm>
            <a:off x="8388424" y="6572250"/>
            <a:ext cx="75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102W Page simple">
  <p:cSld name="D102W Page simpl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idx="1" type="body"/>
          </p:nvPr>
        </p:nvSpPr>
        <p:spPr>
          <a:xfrm>
            <a:off x="251520" y="1196976"/>
            <a:ext cx="8640960" cy="5010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9" name="Google Shape;119;p28"/>
          <p:cNvSpPr txBox="1"/>
          <p:nvPr>
            <p:ph type="title"/>
          </p:nvPr>
        </p:nvSpPr>
        <p:spPr>
          <a:xfrm>
            <a:off x="251520" y="565498"/>
            <a:ext cx="6873130" cy="365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529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120" name="Google Shape;120;p28"/>
          <p:cNvSpPr txBox="1"/>
          <p:nvPr>
            <p:ph idx="11" type="ftr"/>
          </p:nvPr>
        </p:nvSpPr>
        <p:spPr>
          <a:xfrm>
            <a:off x="1624099" y="6572250"/>
            <a:ext cx="66923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28"/>
          <p:cNvSpPr txBox="1"/>
          <p:nvPr>
            <p:ph idx="12" type="sldNum"/>
          </p:nvPr>
        </p:nvSpPr>
        <p:spPr>
          <a:xfrm>
            <a:off x="8388424" y="6572250"/>
            <a:ext cx="755576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D102W Page 2 colonnes">
  <p:cSld name="1_D102W Page 2 colonnes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4" name="Google Shape;124;p2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5" name="Google Shape;125;p2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6" name="Google Shape;126;p2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7" name="Google Shape;127;p29"/>
          <p:cNvSpPr txBox="1"/>
          <p:nvPr>
            <p:ph idx="11" type="ftr"/>
          </p:nvPr>
        </p:nvSpPr>
        <p:spPr>
          <a:xfrm>
            <a:off x="1624099" y="6572250"/>
            <a:ext cx="6692317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1"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29"/>
          <p:cNvSpPr txBox="1"/>
          <p:nvPr>
            <p:ph idx="12" type="sldNum"/>
          </p:nvPr>
        </p:nvSpPr>
        <p:spPr>
          <a:xfrm>
            <a:off x="8388424" y="6572250"/>
            <a:ext cx="755576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29" name="Google Shape;129;p29"/>
          <p:cNvSpPr txBox="1"/>
          <p:nvPr>
            <p:ph type="title"/>
          </p:nvPr>
        </p:nvSpPr>
        <p:spPr>
          <a:xfrm>
            <a:off x="251520" y="565498"/>
            <a:ext cx="6873130" cy="365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529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s://lionsd102w-my.sharepoint.com/:w:/g/personal/laurent_magnin_lions102w_ch/EXIAC-br5xJGh4vWUe4zxjsBkd4oPPpWMAOMtpqAQBGMeg?e=fysV8t" TargetMode="External"/><Relationship Id="rId6" Type="http://schemas.openxmlformats.org/officeDocument/2006/relationships/image" Target="../media/image2.png"/><Relationship Id="rId7" Type="http://schemas.openxmlformats.org/officeDocument/2006/relationships/hyperlink" Target="https://lionsd102w-my.sharepoint.com/:w:/g/personal/laurent_magnin_lions102w_ch/EXIAC-br5xJGh4vWUe4zxjsBkd4oPPpWMAOMtpqAQBGMeg?e=fysV8t" TargetMode="External"/><Relationship Id="rId8" Type="http://schemas.openxmlformats.org/officeDocument/2006/relationships/hyperlink" Target="https://lionsd102w-my.sharepoint.com/:w:/g/personal/laurent_magnin_lions102w_ch/EXIAC-br5xJGh4vWUe4zxjsBkd4oPPpWMAOMtpqAQBGMeg?e=fysV8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0"/>
          <p:cNvSpPr txBox="1"/>
          <p:nvPr>
            <p:ph idx="1" type="subTitle"/>
          </p:nvPr>
        </p:nvSpPr>
        <p:spPr>
          <a:xfrm>
            <a:off x="311700" y="31692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3200"/>
              <a:buFont typeface="Arial"/>
              <a:buNone/>
            </a:pPr>
            <a:r>
              <a:rPr i="0" lang="fr" sz="32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Christian Golay, 1er VG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00529C"/>
              </a:buClr>
              <a:buSzPts val="3200"/>
              <a:buFont typeface="Arial"/>
              <a:buNone/>
            </a:pPr>
            <a:r>
              <a:rPr i="0" lang="fr" sz="3200" u="none" cap="none" strike="noStrike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Sylvie Dellenbach, GLT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30"/>
          <p:cNvPicPr preferRelativeResize="0"/>
          <p:nvPr/>
        </p:nvPicPr>
        <p:blipFill rotWithShape="1">
          <a:blip r:embed="rId3">
            <a:alphaModFix/>
          </a:blip>
          <a:srcRect b="3729" l="0" r="0" t="3720"/>
          <a:stretch/>
        </p:blipFill>
        <p:spPr>
          <a:xfrm>
            <a:off x="570875" y="3320125"/>
            <a:ext cx="1434900" cy="1812000"/>
          </a:xfrm>
          <a:prstGeom prst="roundRect">
            <a:avLst>
              <a:gd fmla="val 20161" name="adj"/>
            </a:avLst>
          </a:prstGeom>
          <a:noFill/>
          <a:ln>
            <a:noFill/>
          </a:ln>
          <a:effectLst>
            <a:outerShdw blurRad="200025" rotWithShape="0" algn="bl" dir="2400000" dist="114300">
              <a:srgbClr val="000000">
                <a:alpha val="50000"/>
              </a:srgbClr>
            </a:outerShdw>
          </a:effectLst>
        </p:spPr>
      </p:pic>
      <p:pic>
        <p:nvPicPr>
          <p:cNvPr id="136" name="Google Shape;136;p30"/>
          <p:cNvPicPr preferRelativeResize="0"/>
          <p:nvPr/>
        </p:nvPicPr>
        <p:blipFill rotWithShape="1">
          <a:blip r:embed="rId4">
            <a:alphaModFix/>
          </a:blip>
          <a:srcRect b="4841" l="0" r="0" t="4841"/>
          <a:stretch/>
        </p:blipFill>
        <p:spPr>
          <a:xfrm>
            <a:off x="7245000" y="3320125"/>
            <a:ext cx="1434900" cy="1812000"/>
          </a:xfrm>
          <a:prstGeom prst="roundRect">
            <a:avLst>
              <a:gd fmla="val 20161" name="adj"/>
            </a:avLst>
          </a:prstGeom>
          <a:noFill/>
          <a:ln>
            <a:noFill/>
          </a:ln>
          <a:effectLst>
            <a:outerShdw blurRad="200025" rotWithShape="0" algn="bl" dir="2400000" dist="114300">
              <a:srgbClr val="000000">
                <a:alpha val="50000"/>
              </a:srgbClr>
            </a:outerShdw>
          </a:effectLst>
        </p:spPr>
      </p:pic>
      <p:pic>
        <p:nvPicPr>
          <p:cNvPr id="137" name="Google Shape;137;p30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01325" y="4728855"/>
            <a:ext cx="3216300" cy="1422900"/>
          </a:xfrm>
          <a:prstGeom prst="roundRect">
            <a:avLst>
              <a:gd fmla="val 27454" name="adj"/>
            </a:avLst>
          </a:prstGeom>
          <a:noFill/>
          <a:ln>
            <a:noFill/>
          </a:ln>
          <a:effectLst>
            <a:outerShdw blurRad="200025" rotWithShape="0" algn="bl" dir="4800000" dist="114300">
              <a:srgbClr val="000000">
                <a:alpha val="60000"/>
              </a:srgbClr>
            </a:outerShdw>
          </a:effectLst>
        </p:spPr>
      </p:pic>
      <p:sp>
        <p:nvSpPr>
          <p:cNvPr id="138" name="Google Shape;138;p30"/>
          <p:cNvSpPr txBox="1"/>
          <p:nvPr/>
        </p:nvSpPr>
        <p:spPr>
          <a:xfrm rot="-1522208">
            <a:off x="3585586" y="5135715"/>
            <a:ext cx="1910778" cy="6222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 u="sng">
                <a:solidFill>
                  <a:srgbClr val="CC0000"/>
                </a:solidFill>
                <a:hlinkClick r:id="rId7"/>
              </a:rPr>
              <a:t>Le programme</a:t>
            </a:r>
            <a:endParaRPr b="1" sz="1800">
              <a:solidFill>
                <a:srgbClr val="CC0000"/>
              </a:solidFill>
            </a:endParaRPr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 u="sng">
                <a:solidFill>
                  <a:srgbClr val="CC0000"/>
                </a:solidFill>
                <a:hlinkClick r:id="rId8"/>
              </a:rPr>
              <a:t>Das Programm</a:t>
            </a:r>
            <a:endParaRPr b="1" sz="1800">
              <a:solidFill>
                <a:srgbClr val="CC0000"/>
              </a:solidFill>
            </a:endParaRPr>
          </a:p>
        </p:txBody>
      </p:sp>
      <p:sp>
        <p:nvSpPr>
          <p:cNvPr id="139" name="Google Shape;139;p30"/>
          <p:cNvSpPr txBox="1"/>
          <p:nvPr>
            <p:ph type="ctrTitle"/>
          </p:nvPr>
        </p:nvSpPr>
        <p:spPr>
          <a:xfrm>
            <a:off x="394400" y="611775"/>
            <a:ext cx="2724600" cy="4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4400"/>
              <a:buFont typeface="Arial"/>
              <a:buNone/>
            </a:pPr>
            <a:r>
              <a:rPr b="1" lang="fr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Formation de Payerne</a:t>
            </a:r>
            <a:endParaRPr b="1"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4400"/>
              <a:buFont typeface="Arial"/>
              <a:buNone/>
            </a:pPr>
            <a:r>
              <a:t/>
            </a:r>
            <a:endParaRPr b="1"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0"/>
          <p:cNvSpPr txBox="1"/>
          <p:nvPr/>
        </p:nvSpPr>
        <p:spPr>
          <a:xfrm>
            <a:off x="1311850" y="757400"/>
            <a:ext cx="6754200" cy="19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4400"/>
              <a:buFont typeface="Arial"/>
              <a:buNone/>
            </a:pPr>
            <a:r>
              <a:rPr b="1" lang="fr" sz="4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Journée de Formation</a:t>
            </a:r>
            <a:br>
              <a:rPr b="1" lang="fr" sz="4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r" sz="4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10.11.2018</a:t>
            </a:r>
            <a:br>
              <a:rPr b="1" lang="fr" sz="4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r" sz="4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PAYERNE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47" name="Google Shape;147;p31"/>
          <p:cNvSpPr txBox="1"/>
          <p:nvPr/>
        </p:nvSpPr>
        <p:spPr>
          <a:xfrm>
            <a:off x="531825" y="2057400"/>
            <a:ext cx="3803700" cy="42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 coaching des Clubs dans la zone et les tâches en tant que Président de zone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Les structures des Clubs Agenda des activités dans la zone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Interfaces avec le cabinet MD 102 W et LCIF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1"/>
          <p:cNvSpPr txBox="1"/>
          <p:nvPr/>
        </p:nvSpPr>
        <p:spPr>
          <a:xfrm>
            <a:off x="457200" y="838200"/>
            <a:ext cx="75771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Président de zone, Vice-Président de zone</a:t>
            </a:r>
            <a:endParaRPr b="1"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Zonen-Präsidenten, Vize-Zonen-Präsidenten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1"/>
          <p:cNvSpPr txBox="1"/>
          <p:nvPr/>
        </p:nvSpPr>
        <p:spPr>
          <a:xfrm>
            <a:off x="4837125" y="1981200"/>
            <a:ext cx="3955500" cy="42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Die Aufgaben des Zonenpräsidenten und effizientes Coaching der Clubs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Die Clubstrukturen gemäss den Vorgaben aus den USA Agenda und Schnittstellen mit LCIF, 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MD 102 W und die Steuerung der Activities</a:t>
            </a: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56" name="Google Shape;156;p32"/>
          <p:cNvSpPr txBox="1"/>
          <p:nvPr/>
        </p:nvSpPr>
        <p:spPr>
          <a:xfrm>
            <a:off x="531825" y="1676400"/>
            <a:ext cx="3733800" cy="22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Savoir qui nous sommes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Connaître l’histoire de notre organisation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Comprendre notre organisation et structure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Avoir de nouvelles idées d’activités pour son club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Savoir où trouver davantage d’informations pour aller plus loin</a:t>
            </a:r>
            <a:b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32"/>
          <p:cNvSpPr txBox="1"/>
          <p:nvPr/>
        </p:nvSpPr>
        <p:spPr>
          <a:xfrm>
            <a:off x="457200" y="685800"/>
            <a:ext cx="75771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Nouveaux membres</a:t>
            </a:r>
            <a:b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Neumitglieder</a:t>
            </a:r>
            <a:b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32"/>
          <p:cNvSpPr txBox="1"/>
          <p:nvPr/>
        </p:nvSpPr>
        <p:spPr>
          <a:xfrm>
            <a:off x="4875225" y="1676400"/>
            <a:ext cx="4085400" cy="45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Verstehen wer wir sind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Verstehen der Geschichte unserer Organisation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Verstehen der Organisation und der Struktur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Aufnehmen von neuen Ideen für den eigenen Club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Verstehen wo weitere Informationen zu finden sind</a:t>
            </a: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65" name="Google Shape;165;p33"/>
          <p:cNvSpPr txBox="1"/>
          <p:nvPr/>
        </p:nvSpPr>
        <p:spPr>
          <a:xfrm>
            <a:off x="531825" y="2057400"/>
            <a:ext cx="4343400" cy="3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Présentation et organisation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Planifier mon année de présidence (travail pratique, mémo, échanges)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Questions-réponses</a:t>
            </a:r>
            <a:b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3"/>
          <p:cNvSpPr txBox="1"/>
          <p:nvPr/>
        </p:nvSpPr>
        <p:spPr>
          <a:xfrm>
            <a:off x="457200" y="685800"/>
            <a:ext cx="7577100" cy="1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Vice-Présidents de club</a:t>
            </a:r>
            <a:b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Club-Vize-Präsidenten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3"/>
          <p:cNvSpPr txBox="1"/>
          <p:nvPr/>
        </p:nvSpPr>
        <p:spPr>
          <a:xfrm>
            <a:off x="4875225" y="2057400"/>
            <a:ext cx="4085400" cy="31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Präsentation und Organisation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Planung meines Präsidentschaftsjahres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(praktische Arbeit, Memo, Austausch) 30 Minuten</a:t>
            </a: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74" name="Google Shape;174;p34"/>
          <p:cNvSpPr txBox="1"/>
          <p:nvPr/>
        </p:nvSpPr>
        <p:spPr>
          <a:xfrm>
            <a:off x="272250" y="2057400"/>
            <a:ext cx="4602900" cy="3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Comment cibler ma communication ?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Quelle communication pour quel public ?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 bon plan pour trouver son chemin dans la jungle des canaux de communication</a:t>
            </a:r>
            <a:b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34"/>
          <p:cNvSpPr txBox="1"/>
          <p:nvPr/>
        </p:nvSpPr>
        <p:spPr>
          <a:xfrm>
            <a:off x="457200" y="685800"/>
            <a:ext cx="7577100" cy="1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Délégués à l’information</a:t>
            </a:r>
            <a:b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r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Informations-Beauftragte</a:t>
            </a:r>
            <a:endParaRPr sz="240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34"/>
          <p:cNvSpPr txBox="1"/>
          <p:nvPr/>
        </p:nvSpPr>
        <p:spPr>
          <a:xfrm>
            <a:off x="4615225" y="2057400"/>
            <a:ext cx="4345500" cy="39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Wie gelingt meine Kommunikation auf die Zielscheibe ?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Welche Kommunikation für welches Publikum ?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Den richtigen Weg im Dschungel der Kommunikation herausfinden</a:t>
            </a: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83" name="Google Shape;183;p35"/>
          <p:cNvSpPr txBox="1"/>
          <p:nvPr/>
        </p:nvSpPr>
        <p:spPr>
          <a:xfrm>
            <a:off x="272250" y="2057400"/>
            <a:ext cx="4602900" cy="3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Créer un événement.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Compléter les données des membres.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Inscrire les activités sociales.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Questions - réponses</a:t>
            </a:r>
            <a:b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5"/>
          <p:cNvSpPr txBox="1"/>
          <p:nvPr/>
        </p:nvSpPr>
        <p:spPr>
          <a:xfrm>
            <a:off x="457200" y="685800"/>
            <a:ext cx="7577100" cy="1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Webmaster “débutant”</a:t>
            </a:r>
            <a:b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r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Webmaster “Anfänger”</a:t>
            </a:r>
            <a:b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5"/>
          <p:cNvSpPr txBox="1"/>
          <p:nvPr/>
        </p:nvSpPr>
        <p:spPr>
          <a:xfrm>
            <a:off x="4615225" y="2057400"/>
            <a:ext cx="4345500" cy="39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Legen Sie ein Ereignis an.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Vervollständigen Sie die Daten der Mitglieder.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Geben Sie soziale Aktivitäten ein.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Fragen und antworten</a:t>
            </a: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92" name="Google Shape;192;p36"/>
          <p:cNvSpPr txBox="1"/>
          <p:nvPr/>
        </p:nvSpPr>
        <p:spPr>
          <a:xfrm>
            <a:off x="272250" y="2057400"/>
            <a:ext cx="4602900" cy="37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Découvrir l’ensemble des activités jeunesse offertes par le LC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Comprendre votre rôle et responsabilité en tant que délégué jeunesse de votre club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Savoir où trouver plus d’information lorsque nécessaire</a:t>
            </a:r>
            <a:br>
              <a:rPr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6"/>
          <p:cNvSpPr txBox="1"/>
          <p:nvPr/>
        </p:nvSpPr>
        <p:spPr>
          <a:xfrm>
            <a:off x="457200" y="685800"/>
            <a:ext cx="7577100" cy="10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Délégué à la jeunesse</a:t>
            </a:r>
            <a:br>
              <a:rPr b="1" lang="fr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r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Jugend-Beauftragte</a:t>
            </a:r>
            <a:endParaRPr sz="240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36"/>
          <p:cNvSpPr txBox="1"/>
          <p:nvPr/>
        </p:nvSpPr>
        <p:spPr>
          <a:xfrm>
            <a:off x="4615225" y="2057400"/>
            <a:ext cx="4345500" cy="39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Entdecken Sie alle Jugendaktivitäten des LC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Ihre Rolle und Verantwortung als Jugendbeauftragter Ihres Clubs verstehen</a:t>
            </a: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C"/>
              </a:buClr>
              <a:buSzPts val="2400"/>
              <a:buFont typeface="Calibri"/>
              <a:buChar char="●"/>
            </a:pPr>
            <a: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  <a:t>Wissen, wo Sie bei Bedarf weitere Informationen finden können</a:t>
            </a:r>
            <a:br>
              <a:rPr lang="fr" sz="2400">
                <a:solidFill>
                  <a:srgbClr val="00529C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529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