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0aca8ee73_6_80:notes"/>
          <p:cNvSpPr txBox="1"/>
          <p:nvPr>
            <p:ph idx="1" type="body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40aca8ee73_6_80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aca8ee73_6_139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40aca8ee73_6_139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0aca8ee73_6_89:notes"/>
          <p:cNvSpPr txBox="1"/>
          <p:nvPr>
            <p:ph idx="1" type="body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40aca8ee73_6_89:notes"/>
          <p:cNvSpPr/>
          <p:nvPr>
            <p:ph idx="2" type="sldImg"/>
          </p:nvPr>
        </p:nvSpPr>
        <p:spPr>
          <a:xfrm>
            <a:off x="925718" y="685838"/>
            <a:ext cx="5006564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0aca8ee73_6_96:notes"/>
          <p:cNvSpPr txBox="1"/>
          <p:nvPr>
            <p:ph idx="1" type="body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40aca8ee73_6_96:notes"/>
          <p:cNvSpPr/>
          <p:nvPr>
            <p:ph idx="2" type="sldImg"/>
          </p:nvPr>
        </p:nvSpPr>
        <p:spPr>
          <a:xfrm>
            <a:off x="925718" y="685838"/>
            <a:ext cx="5006564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0aca8ee73_6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40aca8ee73_6_10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0aca8ee73_6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40aca8ee73_6_1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0aca8ee73_6_117:notes"/>
          <p:cNvSpPr txBox="1"/>
          <p:nvPr>
            <p:ph idx="1" type="body"/>
          </p:nvPr>
        </p:nvSpPr>
        <p:spPr>
          <a:xfrm>
            <a:off x="685480" y="4343150"/>
            <a:ext cx="5487041" cy="411502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40aca8ee73_6_117:notes"/>
          <p:cNvSpPr/>
          <p:nvPr>
            <p:ph idx="2" type="sldImg"/>
          </p:nvPr>
        </p:nvSpPr>
        <p:spPr>
          <a:xfrm>
            <a:off x="925718" y="685838"/>
            <a:ext cx="5006564" cy="34291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aca8ee73_6_124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40aca8ee73_6_124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0aca8ee73_6_129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40aca8ee73_6_129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0aca8ee73_6_134:notes"/>
          <p:cNvSpPr txBox="1"/>
          <p:nvPr>
            <p:ph idx="1" type="body"/>
          </p:nvPr>
        </p:nvSpPr>
        <p:spPr>
          <a:xfrm>
            <a:off x="685480" y="4343150"/>
            <a:ext cx="5486965" cy="411509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40aca8ee73_6_134:notes"/>
          <p:cNvSpPr/>
          <p:nvPr>
            <p:ph idx="2" type="sldImg"/>
          </p:nvPr>
        </p:nvSpPr>
        <p:spPr>
          <a:xfrm>
            <a:off x="925718" y="685838"/>
            <a:ext cx="5006640" cy="342919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102W Page 2 colonnes">
  <p:cSld name="D102W Page 2 colonne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25"/>
          <p:cNvSpPr txBox="1"/>
          <p:nvPr>
            <p:ph idx="11" type="ftr"/>
          </p:nvPr>
        </p:nvSpPr>
        <p:spPr>
          <a:xfrm>
            <a:off x="1624099" y="6572250"/>
            <a:ext cx="669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2" type="sldNum"/>
          </p:nvPr>
        </p:nvSpPr>
        <p:spPr>
          <a:xfrm>
            <a:off x="8388424" y="6572250"/>
            <a:ext cx="755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02" name="Google Shape;102;p25"/>
          <p:cNvSpPr txBox="1"/>
          <p:nvPr>
            <p:ph type="title"/>
          </p:nvPr>
        </p:nvSpPr>
        <p:spPr>
          <a:xfrm>
            <a:off x="251520" y="565498"/>
            <a:ext cx="6873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529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title"/>
          </p:nvPr>
        </p:nvSpPr>
        <p:spPr>
          <a:xfrm>
            <a:off x="1143000" y="1371600"/>
            <a:ext cx="7315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05" name="Google Shape;105;p26"/>
          <p:cNvSpPr txBox="1"/>
          <p:nvPr>
            <p:ph idx="1" type="body"/>
          </p:nvPr>
        </p:nvSpPr>
        <p:spPr>
          <a:xfrm>
            <a:off x="503159" y="1230676"/>
            <a:ext cx="8229600" cy="50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11" type="ftr"/>
          </p:nvPr>
        </p:nvSpPr>
        <p:spPr>
          <a:xfrm>
            <a:off x="1624099" y="6572250"/>
            <a:ext cx="669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388424" y="6572250"/>
            <a:ext cx="755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, Text und zwei Inhalte" type="txAndTwoObj">
  <p:cSld name="TEXT_AND_TWO_OBJEC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type="title"/>
          </p:nvPr>
        </p:nvSpPr>
        <p:spPr>
          <a:xfrm>
            <a:off x="1143000" y="1371600"/>
            <a:ext cx="7315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11" name="Google Shape;111;p27"/>
          <p:cNvSpPr txBox="1"/>
          <p:nvPr>
            <p:ph idx="1" type="body"/>
          </p:nvPr>
        </p:nvSpPr>
        <p:spPr>
          <a:xfrm>
            <a:off x="1143000" y="2209800"/>
            <a:ext cx="35814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Google Shape;112;p27"/>
          <p:cNvSpPr txBox="1"/>
          <p:nvPr>
            <p:ph idx="2" type="body"/>
          </p:nvPr>
        </p:nvSpPr>
        <p:spPr>
          <a:xfrm>
            <a:off x="4876800" y="2209800"/>
            <a:ext cx="3581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Google Shape;113;p27"/>
          <p:cNvSpPr txBox="1"/>
          <p:nvPr>
            <p:ph idx="3" type="body"/>
          </p:nvPr>
        </p:nvSpPr>
        <p:spPr>
          <a:xfrm>
            <a:off x="4876800" y="4267200"/>
            <a:ext cx="3581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11" type="ftr"/>
          </p:nvPr>
        </p:nvSpPr>
        <p:spPr>
          <a:xfrm>
            <a:off x="1624099" y="6572250"/>
            <a:ext cx="669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388424" y="6572250"/>
            <a:ext cx="7557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102W Page simple">
  <p:cSld name="D102W Page simpl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251520" y="1196976"/>
            <a:ext cx="8640960" cy="501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9" name="Google Shape;119;p28"/>
          <p:cNvSpPr txBox="1"/>
          <p:nvPr>
            <p:ph type="title"/>
          </p:nvPr>
        </p:nvSpPr>
        <p:spPr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529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120" name="Google Shape;120;p28"/>
          <p:cNvSpPr txBox="1"/>
          <p:nvPr>
            <p:ph idx="11" type="ftr"/>
          </p:nvPr>
        </p:nvSpPr>
        <p:spPr>
          <a:xfrm>
            <a:off x="1624099" y="6572250"/>
            <a:ext cx="66923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2" type="sldNum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102W Page 2 colonnes">
  <p:cSld name="1_D102W Page 2 colonnes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Google Shape;124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5" name="Google Shape;125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6" name="Google Shape;126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30200" lvl="6" marL="32004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30200" lvl="7" marL="3657600" marR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30200" lvl="8" marL="4114800" marR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1624099" y="6572250"/>
            <a:ext cx="66923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i="1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129" name="Google Shape;129;p29"/>
          <p:cNvSpPr txBox="1"/>
          <p:nvPr>
            <p:ph type="title"/>
          </p:nvPr>
        </p:nvSpPr>
        <p:spPr>
          <a:xfrm>
            <a:off x="251520" y="565498"/>
            <a:ext cx="6873130" cy="3654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0529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ransition spd="med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lernforum-ambassador@bluewin.ch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lionsclubs.ch/fr/multi-district-102/actualites/news/detail/News/concours-de-musique-2019-guitarre.html" TargetMode="External"/><Relationship Id="rId4" Type="http://schemas.openxmlformats.org/officeDocument/2006/relationships/hyperlink" Target="https://www.lionsclubs.ch/fr/multi-district-102/actualites/news/detail/News/concours-de-musique-2019-guitarre.html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onsclubs.ch/fr/multi-district-102/actualites/news/detail/News/concours-de-musique-2019-guitarre.html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ctrTitle"/>
          </p:nvPr>
        </p:nvSpPr>
        <p:spPr>
          <a:xfrm>
            <a:off x="810725" y="731348"/>
            <a:ext cx="7772400" cy="23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Concours</a:t>
            </a: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 d’a</a:t>
            </a:r>
            <a: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ffiches</a:t>
            </a:r>
            <a:b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Musique</a:t>
            </a:r>
            <a:b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Gold Lion Event</a:t>
            </a:r>
            <a:b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440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0"/>
          <p:cNvSpPr txBox="1"/>
          <p:nvPr>
            <p:ph idx="1" type="subTitle"/>
          </p:nvPr>
        </p:nvSpPr>
        <p:spPr>
          <a:xfrm>
            <a:off x="311700" y="29406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i="0" lang="fr" sz="32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Souad Hachler, Roger Duc, Juerg Vogt, GST MD 102</a:t>
            </a:r>
            <a:endParaRPr i="0" sz="320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30"/>
          <p:cNvPicPr preferRelativeResize="0"/>
          <p:nvPr/>
        </p:nvPicPr>
        <p:blipFill rotWithShape="1">
          <a:blip r:embed="rId3">
            <a:alphaModFix/>
          </a:blip>
          <a:srcRect b="0" l="8739" r="8739" t="0"/>
          <a:stretch/>
        </p:blipFill>
        <p:spPr>
          <a:xfrm>
            <a:off x="1316525" y="4595775"/>
            <a:ext cx="1434900" cy="1812000"/>
          </a:xfrm>
          <a:prstGeom prst="roundRect">
            <a:avLst>
              <a:gd fmla="val 20161" name="adj"/>
            </a:avLst>
          </a:prstGeom>
          <a:noFill/>
          <a:ln>
            <a:noFill/>
          </a:ln>
          <a:effectLst>
            <a:outerShdw blurRad="200025" rotWithShape="0" algn="bl" dir="2400000" dist="11430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30"/>
          <p:cNvPicPr preferRelativeResize="0"/>
          <p:nvPr/>
        </p:nvPicPr>
        <p:blipFill rotWithShape="1">
          <a:blip r:embed="rId4">
            <a:alphaModFix/>
          </a:blip>
          <a:srcRect b="5587" l="0" r="0" t="5587"/>
          <a:stretch/>
        </p:blipFill>
        <p:spPr>
          <a:xfrm>
            <a:off x="3754925" y="4595775"/>
            <a:ext cx="1434900" cy="1812000"/>
          </a:xfrm>
          <a:prstGeom prst="roundRect">
            <a:avLst>
              <a:gd fmla="val 20161" name="adj"/>
            </a:avLst>
          </a:prstGeom>
          <a:noFill/>
          <a:ln>
            <a:noFill/>
          </a:ln>
          <a:effectLst>
            <a:outerShdw blurRad="200025" rotWithShape="0" algn="bl" dir="2400000" dist="114300">
              <a:srgbClr val="000000">
                <a:alpha val="50000"/>
              </a:srgbClr>
            </a:outerShdw>
          </a:effectLst>
        </p:spPr>
      </p:pic>
      <p:pic>
        <p:nvPicPr>
          <p:cNvPr id="138" name="Google Shape;138;p30"/>
          <p:cNvPicPr preferRelativeResize="0"/>
          <p:nvPr/>
        </p:nvPicPr>
        <p:blipFill rotWithShape="1">
          <a:blip r:embed="rId5">
            <a:alphaModFix/>
          </a:blip>
          <a:srcRect b="0" l="10405" r="10405" t="0"/>
          <a:stretch/>
        </p:blipFill>
        <p:spPr>
          <a:xfrm>
            <a:off x="6193325" y="4595775"/>
            <a:ext cx="1434900" cy="1812000"/>
          </a:xfrm>
          <a:prstGeom prst="roundRect">
            <a:avLst>
              <a:gd fmla="val 20161" name="adj"/>
            </a:avLst>
          </a:prstGeom>
          <a:noFill/>
          <a:ln>
            <a:noFill/>
          </a:ln>
          <a:effectLst>
            <a:outerShdw blurRad="200025" rotWithShape="0" algn="bl" dir="2400000" dist="11430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/>
          <p:nvPr>
            <p:ph type="ctrTitle"/>
          </p:nvPr>
        </p:nvSpPr>
        <p:spPr>
          <a:xfrm>
            <a:off x="810725" y="731350"/>
            <a:ext cx="77724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440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9"/>
          <p:cNvSpPr txBox="1"/>
          <p:nvPr>
            <p:ph idx="1" type="subTitle"/>
          </p:nvPr>
        </p:nvSpPr>
        <p:spPr>
          <a:xfrm>
            <a:off x="415250" y="1735150"/>
            <a:ext cx="8594400" cy="45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Calibri"/>
              <a:buChar char="-"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Event auf Gebiet des Distriktes West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   		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Evénement dans le D 102 W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Calibri"/>
              <a:buChar char="-"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Schlussbericht auf max. 2 Seiten A4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Rapport final max. 2 pages A4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Calibri"/>
              <a:buChar char="-"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Erfassung auf Web + Lionsbase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Publication sur site Internet et Lionsbase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Calibri"/>
              <a:buChar char="-"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Reglement ist auf Home Page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èglement disponible sur la page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d’accueil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Char char="-"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/>
          <p:nvPr>
            <p:ph type="title"/>
          </p:nvPr>
        </p:nvSpPr>
        <p:spPr>
          <a:xfrm>
            <a:off x="708723" y="794100"/>
            <a:ext cx="4179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Calibri"/>
              <a:buNone/>
            </a:pPr>
            <a:r>
              <a:rPr b="1" i="0" lang="fr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Concours de dessin 2017</a:t>
            </a:r>
            <a:br>
              <a:rPr b="1" i="0" lang="fr" sz="28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fr" sz="28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Friedensplakat 2017</a:t>
            </a:r>
            <a:endParaRPr>
              <a:solidFill>
                <a:srgbClr val="00529C"/>
              </a:solidFill>
            </a:endParaRPr>
          </a:p>
        </p:txBody>
      </p:sp>
      <p:pic>
        <p:nvPicPr>
          <p:cNvPr id="144" name="Google Shape;144;p31"/>
          <p:cNvPicPr preferRelativeResize="0"/>
          <p:nvPr/>
        </p:nvPicPr>
        <p:blipFill rotWithShape="1">
          <a:blip r:embed="rId3">
            <a:alphaModFix/>
          </a:blip>
          <a:srcRect b="18204" l="13726" r="0" t="21972"/>
          <a:stretch/>
        </p:blipFill>
        <p:spPr>
          <a:xfrm>
            <a:off x="1326675" y="3354275"/>
            <a:ext cx="6411600" cy="2945400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</p:pic>
      <p:sp>
        <p:nvSpPr>
          <p:cNvPr id="145" name="Google Shape;145;p31"/>
          <p:cNvSpPr txBox="1"/>
          <p:nvPr>
            <p:ph idx="2" type="body"/>
          </p:nvPr>
        </p:nvSpPr>
        <p:spPr>
          <a:xfrm>
            <a:off x="238950" y="1934675"/>
            <a:ext cx="43464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220"/>
              <a:buFont typeface="Arial"/>
              <a:buChar char="•"/>
            </a:pPr>
            <a:r>
              <a:rPr b="1" lang="fr" sz="222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Le j</a:t>
            </a:r>
            <a:r>
              <a:rPr b="1" i="0" lang="fr" sz="222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ury a délibéré le 27 novembre 2017 à Neuchâtel</a:t>
            </a:r>
            <a:endParaRPr b="1" i="0" sz="222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00529C"/>
              </a:buClr>
              <a:buSzPts val="2220"/>
              <a:buFont typeface="Arial"/>
              <a:buChar char="•"/>
            </a:pPr>
            <a:r>
              <a:rPr b="1" i="0" lang="fr" sz="222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28 candidats </a:t>
            </a:r>
            <a:endParaRPr b="1" i="0" sz="185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1"/>
          <p:cNvSpPr/>
          <p:nvPr/>
        </p:nvSpPr>
        <p:spPr>
          <a:xfrm>
            <a:off x="4537100" y="1108275"/>
            <a:ext cx="4251000" cy="2488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2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Les lauréats :</a:t>
            </a:r>
            <a:endParaRPr sz="2400">
              <a:solidFill>
                <a:schemeClr val="dk1"/>
              </a:solidFill>
            </a:endParaRPr>
          </a:p>
          <a:p>
            <a:pPr indent="0" lvl="0" marL="457200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baseline="30000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ère</a:t>
            </a: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 Annie Von Kessel, </a:t>
            </a:r>
            <a:r>
              <a:rPr b="1" lang="fr" sz="148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( LC Neuchâtel)</a:t>
            </a:r>
            <a:endParaRPr sz="2400">
              <a:solidFill>
                <a:schemeClr val="dk1"/>
              </a:solidFill>
            </a:endParaRPr>
          </a:p>
          <a:p>
            <a:pPr indent="0" lvl="1" marL="457200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529C"/>
              </a:buClr>
              <a:buSzPts val="1850"/>
              <a:buFont typeface="Arial"/>
              <a:buNone/>
            </a:pP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baseline="30000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ème</a:t>
            </a: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 Lea Jaccoud, </a:t>
            </a:r>
            <a:r>
              <a:rPr b="1" lang="fr" sz="1387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( LC Lausanne Bourg)</a:t>
            </a:r>
            <a:endParaRPr sz="2000">
              <a:solidFill>
                <a:schemeClr val="dk1"/>
              </a:solidFill>
            </a:endParaRPr>
          </a:p>
          <a:p>
            <a:pPr indent="0" lvl="1" marL="457200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529C"/>
              </a:buClr>
              <a:buSzPts val="1850"/>
              <a:buFont typeface="Arial"/>
              <a:buNone/>
            </a:pP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3èmes ex aequo: </a:t>
            </a:r>
            <a:endParaRPr b="1" sz="185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00529C"/>
              </a:buClr>
              <a:buSzPts val="2000"/>
              <a:buFont typeface="Calibri"/>
              <a:buChar char="○"/>
            </a:pP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Florian Gerber  </a:t>
            </a:r>
            <a:r>
              <a:rPr b="1" lang="fr" sz="1387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( LC Erlinsburg) </a:t>
            </a:r>
            <a:endParaRPr b="1" sz="1387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000"/>
              <a:buFont typeface="Calibri"/>
              <a:buChar char="○"/>
            </a:pPr>
            <a:r>
              <a:rPr b="1" lang="fr" sz="185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Mia Balis </a:t>
            </a:r>
            <a:r>
              <a:rPr b="1" lang="fr" sz="1387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(LC Lausanne Pully Riviera)</a:t>
            </a:r>
            <a:endParaRPr b="1" sz="1387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632525" y="4070702"/>
            <a:ext cx="6873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</a:pPr>
            <a:r>
              <a:rPr b="1" i="0" lang="fr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Commande des kits:</a:t>
            </a:r>
            <a:endParaRPr b="1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</a:pPr>
            <a:r>
              <a:rPr lang="fr">
                <a:solidFill>
                  <a:srgbClr val="366092"/>
                </a:solidFill>
              </a:rPr>
              <a:t>Bestellung des Kits:</a:t>
            </a:r>
            <a:endParaRPr>
              <a:solidFill>
                <a:srgbClr val="366092"/>
              </a:solidFill>
            </a:endParaRPr>
          </a:p>
        </p:txBody>
      </p:sp>
      <p:sp>
        <p:nvSpPr>
          <p:cNvPr id="152" name="Google Shape;152;p32"/>
          <p:cNvSpPr txBox="1"/>
          <p:nvPr>
            <p:ph type="title"/>
          </p:nvPr>
        </p:nvSpPr>
        <p:spPr>
          <a:xfrm>
            <a:off x="403920" y="870298"/>
            <a:ext cx="6873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Calibri"/>
              <a:buNone/>
            </a:pPr>
            <a:r>
              <a:rPr b="1" i="0" lang="fr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Thème du concours de dessin 2018</a:t>
            </a:r>
            <a:br>
              <a:rPr b="1" i="0" lang="fr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fr" sz="28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Thema  Friedensplakat 2018</a:t>
            </a:r>
            <a:endParaRPr>
              <a:solidFill>
                <a:srgbClr val="00529C"/>
              </a:solidFill>
            </a:endParaRPr>
          </a:p>
        </p:txBody>
      </p:sp>
      <p:sp>
        <p:nvSpPr>
          <p:cNvPr id="153" name="Google Shape;153;p32"/>
          <p:cNvSpPr/>
          <p:nvPr/>
        </p:nvSpPr>
        <p:spPr>
          <a:xfrm>
            <a:off x="1197650" y="1794075"/>
            <a:ext cx="7514400" cy="1483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générosité, un geste du coeur</a:t>
            </a:r>
            <a:endParaRPr b="1"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" sz="36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Freundlichkeit zählt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2"/>
          <p:cNvSpPr/>
          <p:nvPr/>
        </p:nvSpPr>
        <p:spPr>
          <a:xfrm>
            <a:off x="1197650" y="4994475"/>
            <a:ext cx="7514400" cy="11715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PDG Karin Engelmann, Generalsekretariat MD</a:t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lernforum-ambassador@bluewin.ch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type="ctrTitle"/>
          </p:nvPr>
        </p:nvSpPr>
        <p:spPr>
          <a:xfrm>
            <a:off x="685800" y="701651"/>
            <a:ext cx="8026500" cy="169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f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Concours de musique </a:t>
            </a:r>
            <a:br>
              <a:rPr i="0" lang="fr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r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Eliminatoires – Dimanche 10 mars 2019</a:t>
            </a:r>
            <a:br>
              <a:rPr i="0" lang="f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0" lang="fr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8700 Küsnacht (ZH)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3"/>
          <p:cNvSpPr txBox="1"/>
          <p:nvPr>
            <p:ph idx="1" type="subTitle"/>
          </p:nvPr>
        </p:nvSpPr>
        <p:spPr>
          <a:xfrm>
            <a:off x="685800" y="2415325"/>
            <a:ext cx="80265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79"/>
              <a:buFont typeface="Arial"/>
              <a:buNone/>
            </a:pPr>
            <a:r>
              <a:rPr b="1" i="0" lang="fr" sz="167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Déroulement du concours :</a:t>
            </a:r>
            <a:endParaRPr i="0" sz="1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None/>
            </a:pPr>
            <a:r>
              <a:rPr i="0" lang="fr" sz="18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matinée: chaque candidat jouera </a:t>
            </a:r>
            <a:r>
              <a:rPr b="1" i="0" lang="fr" sz="18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Grand Solo op.14 de Fernando Sor 	</a:t>
            </a:r>
            <a:r>
              <a:rPr i="0" lang="fr" sz="18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(Pièce imposée).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None/>
            </a:pPr>
            <a:r>
              <a:rPr i="0" lang="fr" sz="18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jury sélectionnera 3 à 6 candidats pour la finale qui aura lieu l’après- midi.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20"/>
              <a:buFont typeface="Arial"/>
              <a:buNone/>
            </a:pPr>
            <a:r>
              <a:rPr i="0" lang="fr" sz="18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Après-midi: exécution d’un des deux Morceaux libres.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None/>
            </a:pPr>
            <a:r>
              <a:t/>
            </a:r>
            <a:endParaRPr i="0" sz="167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3"/>
          <p:cNvSpPr/>
          <p:nvPr/>
        </p:nvSpPr>
        <p:spPr>
          <a:xfrm>
            <a:off x="857250" y="4206024"/>
            <a:ext cx="768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1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https://www.lionsclubs.ch/fr/multi-district-102/actualites/news/detail/News/concours-de-musique-2019-guitarre.html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3"/>
          <p:cNvSpPr/>
          <p:nvPr/>
        </p:nvSpPr>
        <p:spPr>
          <a:xfrm>
            <a:off x="1121450" y="4765875"/>
            <a:ext cx="7514400" cy="1519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Conditions de participation: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domicilié depuis au moins 5 ans en Suisse ou au Liechtenstein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Être âgé au maximum de 23 ans (né en 1996 ou plus tard)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S’inscrire via internet jusqu’au 31 décembre 2018.</a:t>
            </a:r>
            <a:endParaRPr b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364872">
            <a:off x="290550" y="4786450"/>
            <a:ext cx="2058876" cy="7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idx="1" type="subTitle"/>
          </p:nvPr>
        </p:nvSpPr>
        <p:spPr>
          <a:xfrm>
            <a:off x="1003300" y="3510075"/>
            <a:ext cx="7327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Éliminatoires</a:t>
            </a:r>
            <a:r>
              <a:rPr b="0" i="0" lang="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européennes</a:t>
            </a:r>
            <a:r>
              <a:rPr b="0" i="0" lang="f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Finale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fr" sz="18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Europäische Ausscheidung und Finalspiel</a:t>
            </a:r>
            <a:endParaRPr sz="18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vainqueur (lauréat final) représentera la Suisse et le Liechtenstein au Concours Européen de Musique Lions à Tallinn du 3 au 6 octobre 2019.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fr" sz="2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Der Sieger vertritt die Schweiz  und den Liechtenstein am europäischen Music contest in Tallin vom 3-10-10.2019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None/>
            </a:pPr>
            <a:r>
              <a:rPr b="1" i="0" lang="fr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Comment trouver un candidat?</a:t>
            </a:r>
            <a:endParaRPr/>
          </a:p>
        </p:txBody>
      </p:sp>
      <p:sp>
        <p:nvSpPr>
          <p:cNvPr id="169" name="Google Shape;169;p34"/>
          <p:cNvSpPr/>
          <p:nvPr/>
        </p:nvSpPr>
        <p:spPr>
          <a:xfrm>
            <a:off x="894525" y="899425"/>
            <a:ext cx="7741200" cy="23676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Remise des 3 premiers prix aux lauréats: 2‘500 / 1‘500 / 1‘000 CHF.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Chaque participant recevra une bourse de 500 CHF offerte par le club Lions de sa région ainsi qu’un diplôme de participation.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vainqueur des éliminatoires devra se produire lors de l'Assemblée des délégués Lions à Klosters le 18 mai 2019.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64872">
            <a:off x="303225" y="641200"/>
            <a:ext cx="2058876" cy="7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>
            <p:ph idx="1" type="body"/>
          </p:nvPr>
        </p:nvSpPr>
        <p:spPr>
          <a:xfrm>
            <a:off x="762000" y="1382725"/>
            <a:ext cx="79311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fr" sz="2220"/>
              <a:t>L</a:t>
            </a:r>
            <a:r>
              <a:rPr b="1" i="0" lang="fr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jury a délibéré le 21 avril</a:t>
            </a:r>
            <a:r>
              <a:rPr lang="fr" sz="2220"/>
              <a:t> </a:t>
            </a:r>
            <a:r>
              <a:rPr b="1" i="0" lang="fr" sz="22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 à Neuchâtel</a:t>
            </a:r>
            <a:endParaRPr b="1" i="0" sz="22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5"/>
          <p:cNvSpPr txBox="1"/>
          <p:nvPr>
            <p:ph idx="12" type="sldNum"/>
          </p:nvPr>
        </p:nvSpPr>
        <p:spPr>
          <a:xfrm>
            <a:off x="8388424" y="6572250"/>
            <a:ext cx="755576" cy="285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4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5"/>
          <p:cNvSpPr txBox="1"/>
          <p:nvPr>
            <p:ph type="title"/>
          </p:nvPr>
        </p:nvSpPr>
        <p:spPr>
          <a:xfrm>
            <a:off x="251520" y="794098"/>
            <a:ext cx="68730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2800"/>
              <a:buFont typeface="Arial"/>
              <a:buNone/>
            </a:pPr>
            <a:r>
              <a:rPr b="1" i="0" lang="fr" sz="2800" u="none" cap="none" strike="noStrike">
                <a:solidFill>
                  <a:srgbClr val="00529C"/>
                </a:solidFill>
                <a:latin typeface="Arial"/>
                <a:ea typeface="Arial"/>
                <a:cs typeface="Arial"/>
                <a:sym typeface="Arial"/>
              </a:rPr>
              <a:t>Concours GLE 2017-18</a:t>
            </a:r>
            <a:endParaRPr b="1" i="0" sz="2800" u="none" cap="none" strike="noStrike">
              <a:solidFill>
                <a:srgbClr val="0052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5"/>
          <p:cNvSpPr/>
          <p:nvPr/>
        </p:nvSpPr>
        <p:spPr>
          <a:xfrm>
            <a:off x="1183300" y="2426550"/>
            <a:ext cx="7016400" cy="25947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00025" rotWithShape="0" algn="bl" dir="2400000" dist="114300">
              <a:srgbClr val="000000">
                <a:alpha val="60000"/>
              </a:srgbClr>
            </a:outerShdw>
          </a:effectLst>
        </p:spPr>
        <p:txBody>
          <a:bodyPr anchorCtr="0" anchor="ctr" bIns="91425" lIns="365750" spcFirstLastPara="1" rIns="91425" wrap="square" tIns="548625">
            <a:noAutofit/>
          </a:bodyPr>
          <a:lstStyle/>
          <a:p>
            <a:pPr indent="0" lvl="0" mar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Les lauréats:</a:t>
            </a:r>
            <a:endParaRPr b="1" sz="24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C"/>
              </a:buClr>
              <a:buSzPts val="2400"/>
              <a:buFont typeface="Calibri"/>
              <a:buChar char="●"/>
            </a:pPr>
            <a:r>
              <a:rPr b="1" lang="fr" sz="2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Gold: LC La Côte, (La Vie, La Vue)</a:t>
            </a:r>
            <a:endParaRPr b="1" sz="24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C"/>
              </a:buClr>
              <a:buSzPts val="2400"/>
              <a:buFont typeface="Calibri"/>
              <a:buChar char="●"/>
            </a:pPr>
            <a:r>
              <a:rPr b="1" lang="fr" sz="2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Silver:  Zone 12 /huit clubs, (Le Mobilions)</a:t>
            </a:r>
            <a:endParaRPr b="1" sz="24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9C"/>
              </a:buClr>
              <a:buSzPts val="2400"/>
              <a:buFont typeface="Calibri"/>
              <a:buChar char="●"/>
            </a:pPr>
            <a:r>
              <a:rPr b="1" lang="fr" sz="2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Bronze:  LC Grandson,  (La Croque des Lions)</a:t>
            </a:r>
            <a:br>
              <a:rPr b="1" lang="fr" sz="2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24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ctrTitle"/>
          </p:nvPr>
        </p:nvSpPr>
        <p:spPr>
          <a:xfrm>
            <a:off x="810725" y="731349"/>
            <a:ext cx="7772400" cy="14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Wettbewerb / </a:t>
            </a:r>
            <a:r>
              <a:rPr lang="fr" sz="3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Concours</a:t>
            </a:r>
            <a:endParaRPr b="1" sz="4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b="1" i="0" lang="fr" sz="4400" u="none" cap="none" strike="noStrike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Golden Lions Event (GLE)</a:t>
            </a:r>
            <a:endParaRPr b="1" i="0" sz="440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747425" y="2141650"/>
            <a:ext cx="78990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Jeder Club ist eingeladen mitzumachen!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200">
                <a:latin typeface="Calibri"/>
                <a:ea typeface="Calibri"/>
                <a:cs typeface="Calibri"/>
                <a:sym typeface="Calibri"/>
              </a:rPr>
              <a:t>Chaque club est invité à participer!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Soziale Activity Auszeichnung / </a:t>
            </a:r>
            <a:r>
              <a:rPr lang="fr" sz="3200">
                <a:latin typeface="Calibri"/>
                <a:ea typeface="Calibri"/>
                <a:cs typeface="Calibri"/>
                <a:sym typeface="Calibri"/>
              </a:rPr>
              <a:t>Distinctions</a:t>
            </a: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&gt; Gold 2000.00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&gt; Silver 1500.00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3657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&gt; Bronze 1000.00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>
            <p:ph type="ctrTitle"/>
          </p:nvPr>
        </p:nvSpPr>
        <p:spPr>
          <a:xfrm>
            <a:off x="810725" y="731350"/>
            <a:ext cx="77724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Was zählt?</a:t>
            </a:r>
            <a:r>
              <a:rPr b="1" lang="f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Ce qui compte?</a:t>
            </a:r>
            <a:endParaRPr b="1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7"/>
          <p:cNvSpPr txBox="1"/>
          <p:nvPr>
            <p:ph idx="1" type="subTitle"/>
          </p:nvPr>
        </p:nvSpPr>
        <p:spPr>
          <a:xfrm>
            <a:off x="471650" y="2065050"/>
            <a:ext cx="8374800" cy="40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2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Originalität, Visibilität, Attraktivität, soziales Engagement, Medienecho, Qualität der Präsentation, Finanzielles Ergebnis</a:t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fr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riginalité, visibilité, attractivité, engagement social, impact médiatique, qualité de la présentation, résultat financier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/>
          <p:nvPr>
            <p:ph type="ctrTitle"/>
          </p:nvPr>
        </p:nvSpPr>
        <p:spPr>
          <a:xfrm>
            <a:off x="810725" y="731350"/>
            <a:ext cx="77724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4400"/>
              <a:buFont typeface="Arial"/>
              <a:buNone/>
            </a:pP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Termine / </a:t>
            </a:r>
            <a:r>
              <a:rPr b="1" lang="f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Délai</a:t>
            </a:r>
            <a:r>
              <a:rPr b="1" lang="fr" sz="44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i="0" sz="4400" u="none" cap="none" strike="noStrike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8"/>
          <p:cNvSpPr txBox="1"/>
          <p:nvPr>
            <p:ph idx="1" type="subTitle"/>
          </p:nvPr>
        </p:nvSpPr>
        <p:spPr>
          <a:xfrm>
            <a:off x="543300" y="1599175"/>
            <a:ext cx="8362200" cy="47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Ereignis / 	</a:t>
            </a: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Evénement:</a:t>
            </a: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Zwischen 1.3. und 28.2. des Folgejahres 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ntre le 1.3. et le 28.2 de l’année suivante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Einschreibefrist / 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Délai d’inscription</a:t>
            </a: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: 30.09.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Endergebnis bis 15.3. im Folgejahr eingereicht</a:t>
            </a:r>
            <a:endParaRPr sz="3000">
              <a:solidFill>
                <a:srgbClr val="00529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529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ésultat final à r</a:t>
            </a: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emettre jusqu’au 15.3. de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529C"/>
              </a:buClr>
              <a:buSzPts val="3200"/>
              <a:buFont typeface="Arial"/>
              <a:buNone/>
            </a:pPr>
            <a:r>
              <a:rPr lang="fr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l’année suivante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