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5" r:id="rId4"/>
    <p:sldMasterId id="214748367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0ac802aa8_6_80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40ac802aa8_6_80:notes"/>
          <p:cNvSpPr/>
          <p:nvPr>
            <p:ph idx="2" type="sldImg"/>
          </p:nvPr>
        </p:nvSpPr>
        <p:spPr>
          <a:xfrm>
            <a:off x="925718" y="685838"/>
            <a:ext cx="5006564" cy="34291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0ac802aa8_6_86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40ac802aa8_6_86:notes"/>
          <p:cNvSpPr/>
          <p:nvPr>
            <p:ph idx="2" type="sldImg"/>
          </p:nvPr>
        </p:nvSpPr>
        <p:spPr>
          <a:xfrm>
            <a:off x="925718" y="685838"/>
            <a:ext cx="5006564" cy="34291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40ac802aa8_6_104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40ac802aa8_6_104:notes"/>
          <p:cNvSpPr/>
          <p:nvPr>
            <p:ph idx="2" type="sldImg"/>
          </p:nvPr>
        </p:nvSpPr>
        <p:spPr>
          <a:xfrm>
            <a:off x="925718" y="685838"/>
            <a:ext cx="5006564" cy="34291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0ac802aa8_6_109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40ac802aa8_6_109:notes"/>
          <p:cNvSpPr/>
          <p:nvPr>
            <p:ph idx="2" type="sldImg"/>
          </p:nvPr>
        </p:nvSpPr>
        <p:spPr>
          <a:xfrm>
            <a:off x="925718" y="685838"/>
            <a:ext cx="5006564" cy="34291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0ac802aa8_6_114:notes"/>
          <p:cNvSpPr txBox="1"/>
          <p:nvPr>
            <p:ph idx="1" type="body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40ac802aa8_6_114:notes"/>
          <p:cNvSpPr/>
          <p:nvPr>
            <p:ph idx="2" type="sldImg"/>
          </p:nvPr>
        </p:nvSpPr>
        <p:spPr>
          <a:xfrm>
            <a:off x="925718" y="685838"/>
            <a:ext cx="5006564" cy="34291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102W Page 2 colonnes">
  <p:cSld name="D102W Page 2 colonne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25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8" name="Google Shape;98;p25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9" name="Google Shape;99;p25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0" name="Google Shape;100;p25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25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02" name="Google Shape;102;p25"/>
          <p:cNvSpPr txBox="1"/>
          <p:nvPr>
            <p:ph type="title"/>
          </p:nvPr>
        </p:nvSpPr>
        <p:spPr>
          <a:xfrm>
            <a:off x="251520" y="565498"/>
            <a:ext cx="68730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und Inhalt" type="obj">
  <p:cSld name="OBJEC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type="title"/>
          </p:nvPr>
        </p:nvSpPr>
        <p:spPr>
          <a:xfrm>
            <a:off x="1143000" y="1371600"/>
            <a:ext cx="7315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05" name="Google Shape;105;p26"/>
          <p:cNvSpPr txBox="1"/>
          <p:nvPr>
            <p:ph idx="1" type="body"/>
          </p:nvPr>
        </p:nvSpPr>
        <p:spPr>
          <a:xfrm>
            <a:off x="503159" y="1230676"/>
            <a:ext cx="8229600" cy="50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Google Shape;106;p2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26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6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, Text und zwei Inhalte" type="txAndTwoObj">
  <p:cSld name="TEXT_AND_TWO_OBJECTS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/>
          <p:nvPr>
            <p:ph type="title"/>
          </p:nvPr>
        </p:nvSpPr>
        <p:spPr>
          <a:xfrm>
            <a:off x="1143000" y="1371600"/>
            <a:ext cx="7315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11" name="Google Shape;111;p27"/>
          <p:cNvSpPr txBox="1"/>
          <p:nvPr>
            <p:ph idx="1" type="body"/>
          </p:nvPr>
        </p:nvSpPr>
        <p:spPr>
          <a:xfrm>
            <a:off x="1143000" y="2209800"/>
            <a:ext cx="35814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2" name="Google Shape;112;p27"/>
          <p:cNvSpPr txBox="1"/>
          <p:nvPr>
            <p:ph idx="2" type="body"/>
          </p:nvPr>
        </p:nvSpPr>
        <p:spPr>
          <a:xfrm>
            <a:off x="4876800" y="2209800"/>
            <a:ext cx="3581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3" name="Google Shape;113;p27"/>
          <p:cNvSpPr txBox="1"/>
          <p:nvPr>
            <p:ph idx="3" type="body"/>
          </p:nvPr>
        </p:nvSpPr>
        <p:spPr>
          <a:xfrm>
            <a:off x="4876800" y="4267200"/>
            <a:ext cx="3581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4" name="Google Shape;114;p2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27"/>
          <p:cNvSpPr txBox="1"/>
          <p:nvPr>
            <p:ph idx="11" type="ftr"/>
          </p:nvPr>
        </p:nvSpPr>
        <p:spPr>
          <a:xfrm>
            <a:off x="1624099" y="6572250"/>
            <a:ext cx="66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27"/>
          <p:cNvSpPr txBox="1"/>
          <p:nvPr>
            <p:ph idx="12" type="sldNum"/>
          </p:nvPr>
        </p:nvSpPr>
        <p:spPr>
          <a:xfrm>
            <a:off x="8388424" y="6572250"/>
            <a:ext cx="75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102W Page simple">
  <p:cSld name="D102W Page simpl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idx="1" type="body"/>
          </p:nvPr>
        </p:nvSpPr>
        <p:spPr>
          <a:xfrm>
            <a:off x="251520" y="1196976"/>
            <a:ext cx="8640960" cy="5010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9" name="Google Shape;119;p28"/>
          <p:cNvSpPr txBox="1"/>
          <p:nvPr>
            <p:ph type="title"/>
          </p:nvPr>
        </p:nvSpPr>
        <p:spPr>
          <a:xfrm>
            <a:off x="251520" y="565498"/>
            <a:ext cx="6873130" cy="365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20" name="Google Shape;120;p28"/>
          <p:cNvSpPr txBox="1"/>
          <p:nvPr>
            <p:ph idx="11" type="ftr"/>
          </p:nvPr>
        </p:nvSpPr>
        <p:spPr>
          <a:xfrm>
            <a:off x="1624099" y="6572250"/>
            <a:ext cx="66923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28"/>
          <p:cNvSpPr txBox="1"/>
          <p:nvPr>
            <p:ph idx="12" type="sldNum"/>
          </p:nvPr>
        </p:nvSpPr>
        <p:spPr>
          <a:xfrm>
            <a:off x="8388424" y="6572250"/>
            <a:ext cx="755576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D102W Page 2 colonnes">
  <p:cSld name="1_D102W Page 2 colonnes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4" name="Google Shape;124;p2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5" name="Google Shape;125;p2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6" name="Google Shape;126;p2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7" name="Google Shape;127;p29"/>
          <p:cNvSpPr txBox="1"/>
          <p:nvPr>
            <p:ph idx="11" type="ftr"/>
          </p:nvPr>
        </p:nvSpPr>
        <p:spPr>
          <a:xfrm>
            <a:off x="1624099" y="6572250"/>
            <a:ext cx="66923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i="1"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9"/>
          <p:cNvSpPr txBox="1"/>
          <p:nvPr>
            <p:ph idx="12" type="sldNum"/>
          </p:nvPr>
        </p:nvSpPr>
        <p:spPr>
          <a:xfrm>
            <a:off x="8388424" y="6572250"/>
            <a:ext cx="755576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29" name="Google Shape;129;p29"/>
          <p:cNvSpPr txBox="1"/>
          <p:nvPr>
            <p:ph type="title"/>
          </p:nvPr>
        </p:nvSpPr>
        <p:spPr>
          <a:xfrm>
            <a:off x="251520" y="565498"/>
            <a:ext cx="6873130" cy="365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529C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00529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0"/>
          <p:cNvSpPr txBox="1"/>
          <p:nvPr/>
        </p:nvSpPr>
        <p:spPr>
          <a:xfrm>
            <a:off x="3347875" y="1814950"/>
            <a:ext cx="5489700" cy="2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4000"/>
              <a:buFont typeface="Arial"/>
              <a:buNone/>
            </a:pPr>
            <a:r>
              <a:rPr b="1" i="0" lang="fr" sz="40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Antoine Wüthrich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366092"/>
              </a:buClr>
              <a:buSzPts val="3600"/>
              <a:buFont typeface="Arial"/>
              <a:buNone/>
            </a:pPr>
            <a:r>
              <a:rPr b="1" lang="fr" sz="36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Délégué jeunesse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366092"/>
              </a:buClr>
              <a:buSzPts val="3600"/>
              <a:buFont typeface="Arial"/>
              <a:buNone/>
            </a:pPr>
            <a:r>
              <a:rPr b="1" lang="fr" sz="36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102W</a:t>
            </a:r>
            <a:endParaRPr b="1" i="0" sz="3600" u="none" cap="none" strike="noStrike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30"/>
          <p:cNvPicPr preferRelativeResize="0"/>
          <p:nvPr/>
        </p:nvPicPr>
        <p:blipFill rotWithShape="1">
          <a:blip r:embed="rId3">
            <a:alphaModFix/>
          </a:blip>
          <a:srcRect b="45799" l="16809" r="13644" t="0"/>
          <a:stretch/>
        </p:blipFill>
        <p:spPr>
          <a:xfrm>
            <a:off x="840150" y="2951025"/>
            <a:ext cx="2066400" cy="2424600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214313" rotWithShape="0" algn="tl" dir="2400000" dist="1333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1"/>
          <p:cNvSpPr txBox="1"/>
          <p:nvPr>
            <p:ph type="title"/>
          </p:nvPr>
        </p:nvSpPr>
        <p:spPr>
          <a:xfrm>
            <a:off x="1928794" y="1785926"/>
            <a:ext cx="6347048" cy="703282"/>
          </a:xfrm>
          <a:prstGeom prst="rect">
            <a:avLst/>
          </a:prstGeom>
          <a:noFill/>
          <a:ln>
            <a:noFill/>
          </a:ln>
          <a:effectLst>
            <a:outerShdw blurRad="200025" rotWithShape="0" algn="bl" dir="2400000" dist="114300">
              <a:srgbClr val="000000">
                <a:alpha val="6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D2415"/>
              </a:buClr>
              <a:buSzPts val="2800"/>
              <a:buFont typeface="Arial"/>
              <a:buNone/>
            </a:pPr>
            <a:r>
              <a:rPr i="0" lang="fr" sz="2800" u="none" cap="none" strike="noStrike">
                <a:solidFill>
                  <a:srgbClr val="9D2415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endParaRPr i="0" sz="2800" u="none" cap="none" strike="noStrike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31"/>
          <p:cNvGrpSpPr/>
          <p:nvPr/>
        </p:nvGrpSpPr>
        <p:grpSpPr>
          <a:xfrm>
            <a:off x="771536" y="1477279"/>
            <a:ext cx="7744944" cy="3049581"/>
            <a:chOff x="0" y="235610"/>
            <a:chExt cx="7744944" cy="3049581"/>
          </a:xfrm>
        </p:grpSpPr>
        <p:sp>
          <p:nvSpPr>
            <p:cNvPr id="142" name="Google Shape;142;p31"/>
            <p:cNvSpPr/>
            <p:nvPr/>
          </p:nvSpPr>
          <p:spPr>
            <a:xfrm>
              <a:off x="0" y="251293"/>
              <a:ext cx="2420295" cy="1452177"/>
            </a:xfrm>
            <a:prstGeom prst="rect">
              <a:avLst/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31"/>
            <p:cNvSpPr txBox="1"/>
            <p:nvPr/>
          </p:nvSpPr>
          <p:spPr>
            <a:xfrm>
              <a:off x="0" y="251293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Europäischer Musik Wettbewerb 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05"/>
                </a:spcBef>
                <a:spcAft>
                  <a:spcPts val="0"/>
                </a:spcAft>
                <a:buNone/>
              </a:pP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Concours européen de musique</a:t>
              </a:r>
              <a:endParaRPr b="1" i="1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31"/>
            <p:cNvSpPr/>
            <p:nvPr/>
          </p:nvSpPr>
          <p:spPr>
            <a:xfrm>
              <a:off x="2662324" y="251293"/>
              <a:ext cx="2420295" cy="1452177"/>
            </a:xfrm>
            <a:prstGeom prst="rect">
              <a:avLst/>
            </a:prstGeom>
            <a:solidFill>
              <a:schemeClr val="accent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1"/>
            <p:cNvSpPr txBox="1"/>
            <p:nvPr/>
          </p:nvSpPr>
          <p:spPr>
            <a:xfrm>
              <a:off x="2662324" y="251293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Friedensplakatt Wettbewerb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05"/>
                </a:spcBef>
                <a:spcAft>
                  <a:spcPts val="0"/>
                </a:spcAft>
                <a:buNone/>
              </a:pPr>
              <a:r>
                <a:rPr b="1" i="1" lang="f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Concours d’affiches de la paix</a:t>
              </a:r>
              <a:endParaRPr b="1" i="1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1"/>
            <p:cNvSpPr/>
            <p:nvPr/>
          </p:nvSpPr>
          <p:spPr>
            <a:xfrm>
              <a:off x="5324649" y="235610"/>
              <a:ext cx="2420295" cy="1452177"/>
            </a:xfrm>
            <a:prstGeom prst="rect">
              <a:avLst/>
            </a:prstGeom>
            <a:solidFill>
              <a:schemeClr val="accent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31"/>
            <p:cNvSpPr txBox="1"/>
            <p:nvPr/>
          </p:nvSpPr>
          <p:spPr>
            <a:xfrm>
              <a:off x="5324649" y="235610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Motivationsemester</a:t>
              </a:r>
              <a:endParaRPr b="1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05"/>
                </a:spcBef>
                <a:spcAft>
                  <a:spcPts val="0"/>
                </a:spcAft>
                <a:buNone/>
              </a:pP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b="1" i="1" lang="f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emestre de motivation</a:t>
              </a:r>
              <a:endParaRPr b="1" i="1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31"/>
            <p:cNvSpPr/>
            <p:nvPr/>
          </p:nvSpPr>
          <p:spPr>
            <a:xfrm>
              <a:off x="0" y="1797203"/>
              <a:ext cx="2420295" cy="1452177"/>
            </a:xfrm>
            <a:prstGeom prst="rect">
              <a:avLst/>
            </a:prstGeom>
            <a:solidFill>
              <a:srgbClr val="49AC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1"/>
            <p:cNvSpPr txBox="1"/>
            <p:nvPr/>
          </p:nvSpPr>
          <p:spPr>
            <a:xfrm>
              <a:off x="0" y="1797203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Jugend Austausch</a:t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05"/>
                </a:spcBef>
                <a:spcAft>
                  <a:spcPts val="0"/>
                </a:spcAft>
                <a:buNone/>
              </a:pP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Echange</a:t>
              </a: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des jeunes</a:t>
              </a:r>
              <a:endParaRPr b="1" i="1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1"/>
            <p:cNvSpPr/>
            <p:nvPr/>
          </p:nvSpPr>
          <p:spPr>
            <a:xfrm>
              <a:off x="2662324" y="1833014"/>
              <a:ext cx="2420295" cy="1452177"/>
            </a:xfrm>
            <a:prstGeom prst="rect">
              <a:avLst/>
            </a:prstGeom>
            <a:solidFill>
              <a:srgbClr val="F7954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31"/>
            <p:cNvSpPr txBox="1"/>
            <p:nvPr/>
          </p:nvSpPr>
          <p:spPr>
            <a:xfrm>
              <a:off x="2662324" y="1833014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Camps</a:t>
              </a:r>
              <a:endParaRPr b="1" i="1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1"/>
            <p:cNvSpPr/>
            <p:nvPr/>
          </p:nvSpPr>
          <p:spPr>
            <a:xfrm>
              <a:off x="5314919" y="1833014"/>
              <a:ext cx="2420295" cy="1452177"/>
            </a:xfrm>
            <a:prstGeom prst="rect">
              <a:avLst/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1"/>
            <p:cNvSpPr txBox="1"/>
            <p:nvPr/>
          </p:nvSpPr>
          <p:spPr>
            <a:xfrm>
              <a:off x="5314919" y="1833014"/>
              <a:ext cx="2420295" cy="1452177"/>
            </a:xfrm>
            <a:prstGeom prst="rect">
              <a:avLst/>
            </a:prstGeom>
            <a:noFill/>
            <a:ln>
              <a:noFill/>
            </a:ln>
            <a:effectLst>
              <a:outerShdw blurRad="200025" rotWithShape="0" algn="bl" dir="2400000" dist="114300">
                <a:srgbClr val="000000">
                  <a:alpha val="60000"/>
                </a:srgbClr>
              </a:outerShdw>
            </a:effectLst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fr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Leo</a:t>
              </a:r>
              <a:endParaRPr b="1" i="1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4" name="Google Shape;154;p31"/>
          <p:cNvSpPr/>
          <p:nvPr/>
        </p:nvSpPr>
        <p:spPr>
          <a:xfrm>
            <a:off x="780750" y="5014225"/>
            <a:ext cx="7745100" cy="10968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200025" rotWithShape="0" algn="bl" dir="2400000" dist="114300">
              <a:srgbClr val="000000">
                <a:alpha val="6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fr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délégués jeunesses sont importants dans les clubs!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fr" sz="24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Die Jugenddelegierten im Club sind wichtig!</a:t>
            </a:r>
            <a:endParaRPr>
              <a:solidFill>
                <a:srgbClr val="36609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 txBox="1"/>
          <p:nvPr/>
        </p:nvSpPr>
        <p:spPr>
          <a:xfrm>
            <a:off x="571472" y="1857364"/>
            <a:ext cx="8572528" cy="445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32"/>
          <p:cNvSpPr txBox="1"/>
          <p:nvPr/>
        </p:nvSpPr>
        <p:spPr>
          <a:xfrm>
            <a:off x="683574" y="1340775"/>
            <a:ext cx="8185200" cy="39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Arial"/>
              <a:buNone/>
            </a:pPr>
            <a:r>
              <a:rPr b="1" i="0" lang="fr" sz="30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Jugendaustausch : INCOMING</a:t>
            </a:r>
            <a:endParaRPr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00529C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Winter: von 19.12.2018 bis 06.01.2019</a:t>
            </a:r>
            <a:endParaRPr i="0" sz="2200" u="none" cap="none" strike="noStrike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00529C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Sommer: von 6. bis 20.07.2019 + 2 Wochen Lager</a:t>
            </a:r>
            <a:endParaRPr i="0" sz="2200" u="none" cap="none" strike="noStrike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00529C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Club Tournus: jede 4 Jahre - 25 Clubs für 19 Jugendlichen</a:t>
            </a:r>
            <a:endParaRPr i="0" sz="2200" u="none" cap="none" strike="noStrike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2" marL="228600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ourier New"/>
              <a:buNone/>
            </a:pPr>
            <a:r>
              <a:t/>
            </a:r>
            <a:endParaRPr b="1" i="0" sz="26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228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fr" sz="3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Echanges de jeunes : INCOMING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457200" lvl="2" marL="4572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Hiver: du 19.12.2018 au 06.01.2019</a:t>
            </a:r>
            <a:endParaRPr i="0" sz="22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Eté: du 6 au 20.07.2019 + 2 semaines de camp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libri"/>
              <a:buChar char="❑"/>
            </a:pPr>
            <a:r>
              <a:rPr i="0" lang="fr" sz="2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Tournus sur 4 ans – 25 clubs pour 19 jeunes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20650" lvl="2" marL="11430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None/>
            </a:pPr>
            <a:r>
              <a:t/>
            </a:r>
            <a:endParaRPr b="1" i="0" sz="17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3"/>
          <p:cNvSpPr txBox="1"/>
          <p:nvPr/>
        </p:nvSpPr>
        <p:spPr>
          <a:xfrm>
            <a:off x="571472" y="1857364"/>
            <a:ext cx="8572528" cy="40199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33"/>
          <p:cNvSpPr txBox="1"/>
          <p:nvPr/>
        </p:nvSpPr>
        <p:spPr>
          <a:xfrm>
            <a:off x="467544" y="1268760"/>
            <a:ext cx="8462174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8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Jugendaustausch /</a:t>
            </a:r>
            <a:r>
              <a:rPr b="1" lang="fr" sz="2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Echange des jeunes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b="1" lang="fr" sz="28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« Incoming » - Dieses Jahr</a:t>
            </a:r>
            <a:r>
              <a:rPr b="1" lang="fr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/ Cette année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9D24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Bern-Bümpliz, Bern-Kirchenfeld, Bern-Wohlensee, Chablais, La Côte, Delémont, Deneb Montagnes Neuchâteloises, Espace Biel Bienne, Estavayer-le-Lac, Fribourg Ln'G, Fribourg-Sarine, Geneva Nations, Genève-Lac,  Gros-de-Vaud, Gürbetal, Langenthal, Lausanne, Lausanne-Horizons, Lauterbrunnental, Lavaux, Léman-Ouest, Moléson, Morges-Rives, Murten, Neuchâtel-Rives-et-Vallées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i="0" sz="2400" u="sng" cap="none" strike="noStrike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les familles des « outgoing »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413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9D24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>
            <p:ph idx="1" type="body"/>
          </p:nvPr>
        </p:nvSpPr>
        <p:spPr>
          <a:xfrm>
            <a:off x="887400" y="3494800"/>
            <a:ext cx="4086000" cy="26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495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00529C"/>
              </a:buClr>
              <a:buSzPts val="2000"/>
              <a:buFont typeface="Calibri"/>
              <a:buChar char="•"/>
            </a:pPr>
            <a:r>
              <a:rPr i="0" lang="fr" sz="20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Jugendlichen zwischen 16–21 Jahre, auch Nicht-Lions. </a:t>
            </a:r>
            <a:endParaRPr sz="20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00529C"/>
              </a:buClr>
              <a:buSzPts val="2000"/>
              <a:buFont typeface="Calibri"/>
              <a:buChar char="•"/>
            </a:pPr>
            <a:r>
              <a:rPr i="0" lang="fr" sz="20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Englisch-Kenntnisse obligatorisch. </a:t>
            </a:r>
            <a:endParaRPr i="0" sz="2000" u="none" cap="none" strike="noStrike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00529C"/>
              </a:buClr>
              <a:buSzPts val="2000"/>
              <a:buFont typeface="Calibri"/>
              <a:buChar char="•"/>
            </a:pPr>
            <a:r>
              <a:rPr i="0" lang="fr" sz="2000" u="none" cap="none" strike="noStrike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Die Anmeldungen müssen im Januar/Februar durch die Jugenddelegierten erfolgen.</a:t>
            </a:r>
            <a:endParaRPr sz="20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4"/>
          <p:cNvSpPr txBox="1"/>
          <p:nvPr/>
        </p:nvSpPr>
        <p:spPr>
          <a:xfrm>
            <a:off x="861125" y="1946475"/>
            <a:ext cx="7371000" cy="16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Jeunes de 16 à 21 ans, pas forcément Lions.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Bonnes connaissances d‘anglais obligatoire.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documents sont à envoyer en janvier/février via le délégué jeunesse du club 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234950" lvl="0" marL="3429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34"/>
          <p:cNvSpPr/>
          <p:nvPr/>
        </p:nvSpPr>
        <p:spPr>
          <a:xfrm>
            <a:off x="5613450" y="3546675"/>
            <a:ext cx="3174600" cy="2488500"/>
          </a:xfrm>
          <a:prstGeom prst="roundRect">
            <a:avLst>
              <a:gd fmla="val 16667" name="adj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200025" rotWithShape="0" algn="bl" dir="2400000" dist="114300">
              <a:srgbClr val="000000">
                <a:alpha val="6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- 102W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 : 4 jeunes (!)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2017: 17 jeunes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2860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 : 4 Jugendlichen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286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2017: 17 Jugendlichen</a:t>
            </a:r>
            <a:endParaRPr b="1" sz="222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4"/>
          <p:cNvSpPr txBox="1"/>
          <p:nvPr/>
        </p:nvSpPr>
        <p:spPr>
          <a:xfrm>
            <a:off x="1444050" y="815150"/>
            <a:ext cx="6106200" cy="7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rgbClr val="00529C"/>
                </a:solidFill>
                <a:latin typeface="Calibri"/>
                <a:ea typeface="Calibri"/>
                <a:cs typeface="Calibri"/>
                <a:sym typeface="Calibri"/>
              </a:rPr>
              <a:t>« Outgoing » Jugendaustausch </a:t>
            </a:r>
            <a:endParaRPr sz="2400">
              <a:solidFill>
                <a:srgbClr val="00529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Echange des jeunes vers l’étranger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