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871014EC-A4E5-4EEE-A904-E80C9BB4E810}">
  <a:tblStyle styleId="{871014EC-A4E5-4EEE-A904-E80C9BB4E810}"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FF7"/>
          </a:solidFill>
        </a:fill>
      </a:tcStyle>
    </a:wholeTbl>
    <a:band1H>
      <a:tcTxStyle/>
      <a:tcStyle>
        <a:fill>
          <a:solidFill>
            <a:srgbClr val="D0DEEF"/>
          </a:solidFill>
        </a:fill>
      </a:tcStyle>
    </a:band1H>
    <a:band2H>
      <a:tcTxStyle/>
    </a:band2H>
    <a:band1V>
      <a:tcTxStyle/>
      <a:tcStyle>
        <a:fill>
          <a:solidFill>
            <a:srgbClr val="D0DEEF"/>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g40a60af48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40a60af48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82" name="Google Shape;18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92" name="Google Shape;19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01" name="Google Shape;20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14" name="Google Shape;21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24" name="Google Shape;22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41" name="Google Shape;24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50" name="Google Shape;25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Google Shape;25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60" name="Google Shape;26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Google Shape;27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72" name="Google Shape;27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88" name="Google Shape;28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 name="Shape 89"/>
        <p:cNvGrpSpPr/>
        <p:nvPr/>
      </p:nvGrpSpPr>
      <p:grpSpPr>
        <a:xfrm>
          <a:off x="0" y="0"/>
          <a:ext cx="0" cy="0"/>
          <a:chOff x="0" y="0"/>
          <a:chExt cx="0" cy="0"/>
        </a:xfrm>
      </p:grpSpPr>
      <p:sp>
        <p:nvSpPr>
          <p:cNvPr id="90" name="Google Shape;9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91" name="Google Shape;9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98" name="Google Shape;29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Google Shape;308;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09" name="Google Shape;309;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Google Shape;318;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19" name="Google Shape;319;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Google Shape;327;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28" name="Google Shape;328;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Google Shape;336;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37" name="Google Shape;337;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 name="Shape 344"/>
        <p:cNvGrpSpPr/>
        <p:nvPr/>
      </p:nvGrpSpPr>
      <p:grpSpPr>
        <a:xfrm>
          <a:off x="0" y="0"/>
          <a:ext cx="0" cy="0"/>
          <a:chOff x="0" y="0"/>
          <a:chExt cx="0" cy="0"/>
        </a:xfrm>
      </p:grpSpPr>
      <p:sp>
        <p:nvSpPr>
          <p:cNvPr id="345" name="Google Shape;345;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46" name="Google Shape;346;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3" name="Shape 353"/>
        <p:cNvGrpSpPr/>
        <p:nvPr/>
      </p:nvGrpSpPr>
      <p:grpSpPr>
        <a:xfrm>
          <a:off x="0" y="0"/>
          <a:ext cx="0" cy="0"/>
          <a:chOff x="0" y="0"/>
          <a:chExt cx="0" cy="0"/>
        </a:xfrm>
      </p:grpSpPr>
      <p:sp>
        <p:nvSpPr>
          <p:cNvPr id="354" name="Google Shape;354;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55" name="Google Shape;355;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4" name="Shape 364"/>
        <p:cNvGrpSpPr/>
        <p:nvPr/>
      </p:nvGrpSpPr>
      <p:grpSpPr>
        <a:xfrm>
          <a:off x="0" y="0"/>
          <a:ext cx="0" cy="0"/>
          <a:chOff x="0" y="0"/>
          <a:chExt cx="0" cy="0"/>
        </a:xfrm>
      </p:grpSpPr>
      <p:sp>
        <p:nvSpPr>
          <p:cNvPr id="365" name="Google Shape;365;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66" name="Google Shape;366;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Google Shape;371;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72" name="Google Shape;372;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Google Shape;380;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81" name="Google Shape;381;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04" name="Google Shape;10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1" name="Shape 391"/>
        <p:cNvGrpSpPr/>
        <p:nvPr/>
      </p:nvGrpSpPr>
      <p:grpSpPr>
        <a:xfrm>
          <a:off x="0" y="0"/>
          <a:ext cx="0" cy="0"/>
          <a:chOff x="0" y="0"/>
          <a:chExt cx="0" cy="0"/>
        </a:xfrm>
      </p:grpSpPr>
      <p:sp>
        <p:nvSpPr>
          <p:cNvPr id="392" name="Google Shape;392;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93" name="Google Shape;393;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1" name="Shape 401"/>
        <p:cNvGrpSpPr/>
        <p:nvPr/>
      </p:nvGrpSpPr>
      <p:grpSpPr>
        <a:xfrm>
          <a:off x="0" y="0"/>
          <a:ext cx="0" cy="0"/>
          <a:chOff x="0" y="0"/>
          <a:chExt cx="0" cy="0"/>
        </a:xfrm>
      </p:grpSpPr>
      <p:sp>
        <p:nvSpPr>
          <p:cNvPr id="402" name="Google Shape;402;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403" name="Google Shape;403;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0" name="Shape 410"/>
        <p:cNvGrpSpPr/>
        <p:nvPr/>
      </p:nvGrpSpPr>
      <p:grpSpPr>
        <a:xfrm>
          <a:off x="0" y="0"/>
          <a:ext cx="0" cy="0"/>
          <a:chOff x="0" y="0"/>
          <a:chExt cx="0" cy="0"/>
        </a:xfrm>
      </p:grpSpPr>
      <p:sp>
        <p:nvSpPr>
          <p:cNvPr id="411" name="Google Shape;411;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412" name="Google Shape;412;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23" name="Google Shape;12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35" name="Google Shape;13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44" name="Google Shape;14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52" name="Google Shape;15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63" name="Google Shape;16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74" name="Google Shape;17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ide"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Arial"/>
                <a:ea typeface="Arial"/>
                <a:cs typeface="Arial"/>
                <a:sym typeface="Arial"/>
              </a:defRPr>
            </a:lvl1pPr>
            <a:lvl2pPr indent="0" lvl="1" marL="0" marR="0" rtl="0" algn="r">
              <a:spcBef>
                <a:spcPts val="0"/>
              </a:spcBef>
              <a:buNone/>
              <a:defRPr b="0" i="0" sz="1200" u="none" cap="none" strike="noStrike">
                <a:solidFill>
                  <a:srgbClr val="888888"/>
                </a:solidFill>
                <a:latin typeface="Arial"/>
                <a:ea typeface="Arial"/>
                <a:cs typeface="Arial"/>
                <a:sym typeface="Arial"/>
              </a:defRPr>
            </a:lvl2pPr>
            <a:lvl3pPr indent="0" lvl="2" marL="0" marR="0" rtl="0" algn="r">
              <a:spcBef>
                <a:spcPts val="0"/>
              </a:spcBef>
              <a:buNone/>
              <a:defRPr b="0" i="0" sz="1200" u="none" cap="none" strike="noStrike">
                <a:solidFill>
                  <a:srgbClr val="888888"/>
                </a:solidFill>
                <a:latin typeface="Arial"/>
                <a:ea typeface="Arial"/>
                <a:cs typeface="Arial"/>
                <a:sym typeface="Arial"/>
              </a:defRPr>
            </a:lvl3pPr>
            <a:lvl4pPr indent="0" lvl="3" marL="0" marR="0" rtl="0" algn="r">
              <a:spcBef>
                <a:spcPts val="0"/>
              </a:spcBef>
              <a:buNone/>
              <a:defRPr b="0" i="0" sz="1200" u="none" cap="none" strike="noStrike">
                <a:solidFill>
                  <a:srgbClr val="888888"/>
                </a:solidFill>
                <a:latin typeface="Arial"/>
                <a:ea typeface="Arial"/>
                <a:cs typeface="Arial"/>
                <a:sym typeface="Arial"/>
              </a:defRPr>
            </a:lvl4pPr>
            <a:lvl5pPr indent="0" lvl="4" marL="0" marR="0" rtl="0" algn="r">
              <a:spcBef>
                <a:spcPts val="0"/>
              </a:spcBef>
              <a:buNone/>
              <a:defRPr b="0" i="0" sz="1200" u="none" cap="none" strike="noStrike">
                <a:solidFill>
                  <a:srgbClr val="888888"/>
                </a:solidFill>
                <a:latin typeface="Arial"/>
                <a:ea typeface="Arial"/>
                <a:cs typeface="Arial"/>
                <a:sym typeface="Arial"/>
              </a:defRPr>
            </a:lvl5pPr>
            <a:lvl6pPr indent="0" lvl="5" marL="0" marR="0" rtl="0" algn="r">
              <a:spcBef>
                <a:spcPts val="0"/>
              </a:spcBef>
              <a:buNone/>
              <a:defRPr b="0" i="0" sz="1200" u="none" cap="none" strike="noStrike">
                <a:solidFill>
                  <a:srgbClr val="888888"/>
                </a:solidFill>
                <a:latin typeface="Arial"/>
                <a:ea typeface="Arial"/>
                <a:cs typeface="Arial"/>
                <a:sym typeface="Arial"/>
              </a:defRPr>
            </a:lvl6pPr>
            <a:lvl7pPr indent="0" lvl="6" marL="0" marR="0" rtl="0" algn="r">
              <a:spcBef>
                <a:spcPts val="0"/>
              </a:spcBef>
              <a:buNone/>
              <a:defRPr b="0" i="0" sz="1200" u="none" cap="none" strike="noStrike">
                <a:solidFill>
                  <a:srgbClr val="888888"/>
                </a:solidFill>
                <a:latin typeface="Arial"/>
                <a:ea typeface="Arial"/>
                <a:cs typeface="Arial"/>
                <a:sym typeface="Arial"/>
              </a:defRPr>
            </a:lvl7pPr>
            <a:lvl8pPr indent="0" lvl="7" marL="0" marR="0" rtl="0" algn="r">
              <a:spcBef>
                <a:spcPts val="0"/>
              </a:spcBef>
              <a:buNone/>
              <a:defRPr b="0" i="0" sz="1200" u="none" cap="none" strike="noStrike">
                <a:solidFill>
                  <a:srgbClr val="888888"/>
                </a:solidFill>
                <a:latin typeface="Arial"/>
                <a:ea typeface="Arial"/>
                <a:cs typeface="Arial"/>
                <a:sym typeface="Arial"/>
              </a:defRPr>
            </a:lvl8pPr>
            <a:lvl9pPr indent="0" lvl="8" marL="0" marR="0" rtl="0" algn="r">
              <a:spcBef>
                <a:spcPts val="0"/>
              </a:spcBef>
              <a:buNone/>
              <a:defRPr b="0" i="0" sz="1200" u="none" cap="none" strike="noStrike">
                <a:solidFill>
                  <a:srgbClr val="888888"/>
                </a:solidFill>
                <a:latin typeface="Arial"/>
                <a:ea typeface="Arial"/>
                <a:cs typeface="Arial"/>
                <a:sym typeface="Arial"/>
              </a:defRPr>
            </a:lvl9pPr>
          </a:lstStyle>
          <a:p>
            <a:pPr indent="0" lvl="0" mar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re et texte vertical"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0" name="Google Shape;70;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1" name="Google Shape;7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2" name="Google Shape;7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3" name="Google Shape;7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Arial"/>
                <a:ea typeface="Arial"/>
                <a:cs typeface="Arial"/>
                <a:sym typeface="Arial"/>
              </a:defRPr>
            </a:lvl1pPr>
            <a:lvl2pPr indent="0" lvl="1" marL="0" marR="0" rtl="0" algn="r">
              <a:spcBef>
                <a:spcPts val="0"/>
              </a:spcBef>
              <a:buNone/>
              <a:defRPr sz="1200">
                <a:solidFill>
                  <a:srgbClr val="888888"/>
                </a:solidFill>
                <a:latin typeface="Arial"/>
                <a:ea typeface="Arial"/>
                <a:cs typeface="Arial"/>
                <a:sym typeface="Arial"/>
              </a:defRPr>
            </a:lvl2pPr>
            <a:lvl3pPr indent="0" lvl="2" marL="0" marR="0" rtl="0" algn="r">
              <a:spcBef>
                <a:spcPts val="0"/>
              </a:spcBef>
              <a:buNone/>
              <a:defRPr sz="1200">
                <a:solidFill>
                  <a:srgbClr val="888888"/>
                </a:solidFill>
                <a:latin typeface="Arial"/>
                <a:ea typeface="Arial"/>
                <a:cs typeface="Arial"/>
                <a:sym typeface="Arial"/>
              </a:defRPr>
            </a:lvl3pPr>
            <a:lvl4pPr indent="0" lvl="3" marL="0" marR="0" rtl="0" algn="r">
              <a:spcBef>
                <a:spcPts val="0"/>
              </a:spcBef>
              <a:buNone/>
              <a:defRPr sz="1200">
                <a:solidFill>
                  <a:srgbClr val="888888"/>
                </a:solidFill>
                <a:latin typeface="Arial"/>
                <a:ea typeface="Arial"/>
                <a:cs typeface="Arial"/>
                <a:sym typeface="Arial"/>
              </a:defRPr>
            </a:lvl4pPr>
            <a:lvl5pPr indent="0" lvl="4" marL="0" marR="0" rtl="0" algn="r">
              <a:spcBef>
                <a:spcPts val="0"/>
              </a:spcBef>
              <a:buNone/>
              <a:defRPr sz="1200">
                <a:solidFill>
                  <a:srgbClr val="888888"/>
                </a:solidFill>
                <a:latin typeface="Arial"/>
                <a:ea typeface="Arial"/>
                <a:cs typeface="Arial"/>
                <a:sym typeface="Arial"/>
              </a:defRPr>
            </a:lvl5pPr>
            <a:lvl6pPr indent="0" lvl="5" marL="0" marR="0" rtl="0" algn="r">
              <a:spcBef>
                <a:spcPts val="0"/>
              </a:spcBef>
              <a:buNone/>
              <a:defRPr sz="1200">
                <a:solidFill>
                  <a:srgbClr val="888888"/>
                </a:solidFill>
                <a:latin typeface="Arial"/>
                <a:ea typeface="Arial"/>
                <a:cs typeface="Arial"/>
                <a:sym typeface="Arial"/>
              </a:defRPr>
            </a:lvl6pPr>
            <a:lvl7pPr indent="0" lvl="6" marL="0" marR="0" rtl="0" algn="r">
              <a:spcBef>
                <a:spcPts val="0"/>
              </a:spcBef>
              <a:buNone/>
              <a:defRPr sz="1200">
                <a:solidFill>
                  <a:srgbClr val="888888"/>
                </a:solidFill>
                <a:latin typeface="Arial"/>
                <a:ea typeface="Arial"/>
                <a:cs typeface="Arial"/>
                <a:sym typeface="Arial"/>
              </a:defRPr>
            </a:lvl7pPr>
            <a:lvl8pPr indent="0" lvl="7" marL="0" marR="0" rtl="0" algn="r">
              <a:spcBef>
                <a:spcPts val="0"/>
              </a:spcBef>
              <a:buNone/>
              <a:defRPr sz="1200">
                <a:solidFill>
                  <a:srgbClr val="888888"/>
                </a:solidFill>
                <a:latin typeface="Arial"/>
                <a:ea typeface="Arial"/>
                <a:cs typeface="Arial"/>
                <a:sym typeface="Arial"/>
              </a:defRPr>
            </a:lvl8pPr>
            <a:lvl9pPr indent="0" lvl="8" marL="0" marR="0" rtl="0" algn="r">
              <a:spcBef>
                <a:spcPts val="0"/>
              </a:spcBef>
              <a:buNone/>
              <a:defRPr sz="1200">
                <a:solidFill>
                  <a:srgbClr val="888888"/>
                </a:solidFill>
                <a:latin typeface="Arial"/>
                <a:ea typeface="Arial"/>
                <a:cs typeface="Arial"/>
                <a:sym typeface="Arial"/>
              </a:defRPr>
            </a:lvl9pPr>
          </a:lstStyle>
          <a:p>
            <a:pPr indent="0" lvl="0" mar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re vertical et texte"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6" name="Google Shape;76;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7" name="Google Shape;77;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8" name="Google Shape;78;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9" name="Google Shape;79;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Arial"/>
                <a:ea typeface="Arial"/>
                <a:cs typeface="Arial"/>
                <a:sym typeface="Arial"/>
              </a:defRPr>
            </a:lvl1pPr>
            <a:lvl2pPr indent="0" lvl="1" marL="0" marR="0" rtl="0" algn="r">
              <a:spcBef>
                <a:spcPts val="0"/>
              </a:spcBef>
              <a:buNone/>
              <a:defRPr sz="1200">
                <a:solidFill>
                  <a:srgbClr val="888888"/>
                </a:solidFill>
                <a:latin typeface="Arial"/>
                <a:ea typeface="Arial"/>
                <a:cs typeface="Arial"/>
                <a:sym typeface="Arial"/>
              </a:defRPr>
            </a:lvl2pPr>
            <a:lvl3pPr indent="0" lvl="2" marL="0" marR="0" rtl="0" algn="r">
              <a:spcBef>
                <a:spcPts val="0"/>
              </a:spcBef>
              <a:buNone/>
              <a:defRPr sz="1200">
                <a:solidFill>
                  <a:srgbClr val="888888"/>
                </a:solidFill>
                <a:latin typeface="Arial"/>
                <a:ea typeface="Arial"/>
                <a:cs typeface="Arial"/>
                <a:sym typeface="Arial"/>
              </a:defRPr>
            </a:lvl3pPr>
            <a:lvl4pPr indent="0" lvl="3" marL="0" marR="0" rtl="0" algn="r">
              <a:spcBef>
                <a:spcPts val="0"/>
              </a:spcBef>
              <a:buNone/>
              <a:defRPr sz="1200">
                <a:solidFill>
                  <a:srgbClr val="888888"/>
                </a:solidFill>
                <a:latin typeface="Arial"/>
                <a:ea typeface="Arial"/>
                <a:cs typeface="Arial"/>
                <a:sym typeface="Arial"/>
              </a:defRPr>
            </a:lvl4pPr>
            <a:lvl5pPr indent="0" lvl="4" marL="0" marR="0" rtl="0" algn="r">
              <a:spcBef>
                <a:spcPts val="0"/>
              </a:spcBef>
              <a:buNone/>
              <a:defRPr sz="1200">
                <a:solidFill>
                  <a:srgbClr val="888888"/>
                </a:solidFill>
                <a:latin typeface="Arial"/>
                <a:ea typeface="Arial"/>
                <a:cs typeface="Arial"/>
                <a:sym typeface="Arial"/>
              </a:defRPr>
            </a:lvl5pPr>
            <a:lvl6pPr indent="0" lvl="5" marL="0" marR="0" rtl="0" algn="r">
              <a:spcBef>
                <a:spcPts val="0"/>
              </a:spcBef>
              <a:buNone/>
              <a:defRPr sz="1200">
                <a:solidFill>
                  <a:srgbClr val="888888"/>
                </a:solidFill>
                <a:latin typeface="Arial"/>
                <a:ea typeface="Arial"/>
                <a:cs typeface="Arial"/>
                <a:sym typeface="Arial"/>
              </a:defRPr>
            </a:lvl6pPr>
            <a:lvl7pPr indent="0" lvl="6" marL="0" marR="0" rtl="0" algn="r">
              <a:spcBef>
                <a:spcPts val="0"/>
              </a:spcBef>
              <a:buNone/>
              <a:defRPr sz="1200">
                <a:solidFill>
                  <a:srgbClr val="888888"/>
                </a:solidFill>
                <a:latin typeface="Arial"/>
                <a:ea typeface="Arial"/>
                <a:cs typeface="Arial"/>
                <a:sym typeface="Arial"/>
              </a:defRPr>
            </a:lvl7pPr>
            <a:lvl8pPr indent="0" lvl="7" marL="0" marR="0" rtl="0" algn="r">
              <a:spcBef>
                <a:spcPts val="0"/>
              </a:spcBef>
              <a:buNone/>
              <a:defRPr sz="1200">
                <a:solidFill>
                  <a:srgbClr val="888888"/>
                </a:solidFill>
                <a:latin typeface="Arial"/>
                <a:ea typeface="Arial"/>
                <a:cs typeface="Arial"/>
                <a:sym typeface="Arial"/>
              </a:defRPr>
            </a:lvl8pPr>
            <a:lvl9pPr indent="0" lvl="8" marL="0" marR="0" rtl="0" algn="r">
              <a:spcBef>
                <a:spcPts val="0"/>
              </a:spcBef>
              <a:buNone/>
              <a:defRPr sz="1200">
                <a:solidFill>
                  <a:srgbClr val="888888"/>
                </a:solidFill>
                <a:latin typeface="Arial"/>
                <a:ea typeface="Arial"/>
                <a:cs typeface="Arial"/>
                <a:sym typeface="Arial"/>
              </a:defRPr>
            </a:lvl9pPr>
          </a:lstStyle>
          <a:p>
            <a:pPr indent="0" lvl="0" mar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apositive de titr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lstStyle>
            <a:lvl1pPr lvl="0" marR="0" rtl="0" algn="ctr">
              <a:lnSpc>
                <a:spcPct val="90000"/>
              </a:lnSpc>
              <a:spcBef>
                <a:spcPts val="0"/>
              </a:spcBef>
              <a:spcAft>
                <a:spcPts val="0"/>
              </a:spcAft>
              <a:buClr>
                <a:schemeClr val="dk1"/>
              </a:buClr>
              <a:buSzPts val="6000"/>
              <a:buFont typeface="Arial"/>
              <a:buNone/>
              <a:defRPr b="0" i="0" sz="60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7" name="Google Shape;17;p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sp>
        <p:nvSpPr>
          <p:cNvPr id="18" name="Google Shape;18;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9" name="Google Shape;19;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0" name="Google Shape;20;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Arial"/>
                <a:ea typeface="Arial"/>
                <a:cs typeface="Arial"/>
                <a:sym typeface="Arial"/>
              </a:defRPr>
            </a:lvl1pPr>
            <a:lvl2pPr indent="0" lvl="1" marL="0" marR="0" rtl="0" algn="r">
              <a:spcBef>
                <a:spcPts val="0"/>
              </a:spcBef>
              <a:buNone/>
              <a:defRPr sz="1200">
                <a:solidFill>
                  <a:srgbClr val="888888"/>
                </a:solidFill>
                <a:latin typeface="Arial"/>
                <a:ea typeface="Arial"/>
                <a:cs typeface="Arial"/>
                <a:sym typeface="Arial"/>
              </a:defRPr>
            </a:lvl2pPr>
            <a:lvl3pPr indent="0" lvl="2" marL="0" marR="0" rtl="0" algn="r">
              <a:spcBef>
                <a:spcPts val="0"/>
              </a:spcBef>
              <a:buNone/>
              <a:defRPr sz="1200">
                <a:solidFill>
                  <a:srgbClr val="888888"/>
                </a:solidFill>
                <a:latin typeface="Arial"/>
                <a:ea typeface="Arial"/>
                <a:cs typeface="Arial"/>
                <a:sym typeface="Arial"/>
              </a:defRPr>
            </a:lvl3pPr>
            <a:lvl4pPr indent="0" lvl="3" marL="0" marR="0" rtl="0" algn="r">
              <a:spcBef>
                <a:spcPts val="0"/>
              </a:spcBef>
              <a:buNone/>
              <a:defRPr sz="1200">
                <a:solidFill>
                  <a:srgbClr val="888888"/>
                </a:solidFill>
                <a:latin typeface="Arial"/>
                <a:ea typeface="Arial"/>
                <a:cs typeface="Arial"/>
                <a:sym typeface="Arial"/>
              </a:defRPr>
            </a:lvl4pPr>
            <a:lvl5pPr indent="0" lvl="4" marL="0" marR="0" rtl="0" algn="r">
              <a:spcBef>
                <a:spcPts val="0"/>
              </a:spcBef>
              <a:buNone/>
              <a:defRPr sz="1200">
                <a:solidFill>
                  <a:srgbClr val="888888"/>
                </a:solidFill>
                <a:latin typeface="Arial"/>
                <a:ea typeface="Arial"/>
                <a:cs typeface="Arial"/>
                <a:sym typeface="Arial"/>
              </a:defRPr>
            </a:lvl5pPr>
            <a:lvl6pPr indent="0" lvl="5" marL="0" marR="0" rtl="0" algn="r">
              <a:spcBef>
                <a:spcPts val="0"/>
              </a:spcBef>
              <a:buNone/>
              <a:defRPr sz="1200">
                <a:solidFill>
                  <a:srgbClr val="888888"/>
                </a:solidFill>
                <a:latin typeface="Arial"/>
                <a:ea typeface="Arial"/>
                <a:cs typeface="Arial"/>
                <a:sym typeface="Arial"/>
              </a:defRPr>
            </a:lvl6pPr>
            <a:lvl7pPr indent="0" lvl="6" marL="0" marR="0" rtl="0" algn="r">
              <a:spcBef>
                <a:spcPts val="0"/>
              </a:spcBef>
              <a:buNone/>
              <a:defRPr sz="1200">
                <a:solidFill>
                  <a:srgbClr val="888888"/>
                </a:solidFill>
                <a:latin typeface="Arial"/>
                <a:ea typeface="Arial"/>
                <a:cs typeface="Arial"/>
                <a:sym typeface="Arial"/>
              </a:defRPr>
            </a:lvl7pPr>
            <a:lvl8pPr indent="0" lvl="7" marL="0" marR="0" rtl="0" algn="r">
              <a:spcBef>
                <a:spcPts val="0"/>
              </a:spcBef>
              <a:buNone/>
              <a:defRPr sz="1200">
                <a:solidFill>
                  <a:srgbClr val="888888"/>
                </a:solidFill>
                <a:latin typeface="Arial"/>
                <a:ea typeface="Arial"/>
                <a:cs typeface="Arial"/>
                <a:sym typeface="Arial"/>
              </a:defRPr>
            </a:lvl8pPr>
            <a:lvl9pPr indent="0" lvl="8" marL="0" marR="0" rtl="0" algn="r">
              <a:spcBef>
                <a:spcPts val="0"/>
              </a:spcBef>
              <a:buNone/>
              <a:defRPr sz="1200">
                <a:solidFill>
                  <a:srgbClr val="888888"/>
                </a:solidFill>
                <a:latin typeface="Arial"/>
                <a:ea typeface="Arial"/>
                <a:cs typeface="Arial"/>
                <a:sym typeface="Arial"/>
              </a:defRPr>
            </a:lvl9pPr>
          </a:lstStyle>
          <a:p>
            <a:pPr indent="0" lvl="0" mar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re et contenu"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 name="Google Shape;23;p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4" name="Google Shape;24;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5" name="Google Shape;25;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6" name="Google Shape;26;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Arial"/>
                <a:ea typeface="Arial"/>
                <a:cs typeface="Arial"/>
                <a:sym typeface="Arial"/>
              </a:defRPr>
            </a:lvl1pPr>
            <a:lvl2pPr indent="0" lvl="1" marL="0" marR="0" rtl="0" algn="r">
              <a:spcBef>
                <a:spcPts val="0"/>
              </a:spcBef>
              <a:buNone/>
              <a:defRPr sz="1200">
                <a:solidFill>
                  <a:srgbClr val="888888"/>
                </a:solidFill>
                <a:latin typeface="Arial"/>
                <a:ea typeface="Arial"/>
                <a:cs typeface="Arial"/>
                <a:sym typeface="Arial"/>
              </a:defRPr>
            </a:lvl2pPr>
            <a:lvl3pPr indent="0" lvl="2" marL="0" marR="0" rtl="0" algn="r">
              <a:spcBef>
                <a:spcPts val="0"/>
              </a:spcBef>
              <a:buNone/>
              <a:defRPr sz="1200">
                <a:solidFill>
                  <a:srgbClr val="888888"/>
                </a:solidFill>
                <a:latin typeface="Arial"/>
                <a:ea typeface="Arial"/>
                <a:cs typeface="Arial"/>
                <a:sym typeface="Arial"/>
              </a:defRPr>
            </a:lvl3pPr>
            <a:lvl4pPr indent="0" lvl="3" marL="0" marR="0" rtl="0" algn="r">
              <a:spcBef>
                <a:spcPts val="0"/>
              </a:spcBef>
              <a:buNone/>
              <a:defRPr sz="1200">
                <a:solidFill>
                  <a:srgbClr val="888888"/>
                </a:solidFill>
                <a:latin typeface="Arial"/>
                <a:ea typeface="Arial"/>
                <a:cs typeface="Arial"/>
                <a:sym typeface="Arial"/>
              </a:defRPr>
            </a:lvl4pPr>
            <a:lvl5pPr indent="0" lvl="4" marL="0" marR="0" rtl="0" algn="r">
              <a:spcBef>
                <a:spcPts val="0"/>
              </a:spcBef>
              <a:buNone/>
              <a:defRPr sz="1200">
                <a:solidFill>
                  <a:srgbClr val="888888"/>
                </a:solidFill>
                <a:latin typeface="Arial"/>
                <a:ea typeface="Arial"/>
                <a:cs typeface="Arial"/>
                <a:sym typeface="Arial"/>
              </a:defRPr>
            </a:lvl5pPr>
            <a:lvl6pPr indent="0" lvl="5" marL="0" marR="0" rtl="0" algn="r">
              <a:spcBef>
                <a:spcPts val="0"/>
              </a:spcBef>
              <a:buNone/>
              <a:defRPr sz="1200">
                <a:solidFill>
                  <a:srgbClr val="888888"/>
                </a:solidFill>
                <a:latin typeface="Arial"/>
                <a:ea typeface="Arial"/>
                <a:cs typeface="Arial"/>
                <a:sym typeface="Arial"/>
              </a:defRPr>
            </a:lvl6pPr>
            <a:lvl7pPr indent="0" lvl="6" marL="0" marR="0" rtl="0" algn="r">
              <a:spcBef>
                <a:spcPts val="0"/>
              </a:spcBef>
              <a:buNone/>
              <a:defRPr sz="1200">
                <a:solidFill>
                  <a:srgbClr val="888888"/>
                </a:solidFill>
                <a:latin typeface="Arial"/>
                <a:ea typeface="Arial"/>
                <a:cs typeface="Arial"/>
                <a:sym typeface="Arial"/>
              </a:defRPr>
            </a:lvl7pPr>
            <a:lvl8pPr indent="0" lvl="7" marL="0" marR="0" rtl="0" algn="r">
              <a:spcBef>
                <a:spcPts val="0"/>
              </a:spcBef>
              <a:buNone/>
              <a:defRPr sz="1200">
                <a:solidFill>
                  <a:srgbClr val="888888"/>
                </a:solidFill>
                <a:latin typeface="Arial"/>
                <a:ea typeface="Arial"/>
                <a:cs typeface="Arial"/>
                <a:sym typeface="Arial"/>
              </a:defRPr>
            </a:lvl8pPr>
            <a:lvl9pPr indent="0" lvl="8" marL="0" marR="0" rtl="0" algn="r">
              <a:spcBef>
                <a:spcPts val="0"/>
              </a:spcBef>
              <a:buNone/>
              <a:defRPr sz="1200">
                <a:solidFill>
                  <a:srgbClr val="888888"/>
                </a:solidFill>
                <a:latin typeface="Arial"/>
                <a:ea typeface="Arial"/>
                <a:cs typeface="Arial"/>
                <a:sym typeface="Arial"/>
              </a:defRPr>
            </a:lvl9pPr>
          </a:lstStyle>
          <a:p>
            <a:pPr indent="0" lvl="0" mar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re de section"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lstStyle>
            <a:lvl1pPr lvl="0" marR="0" rtl="0" algn="l">
              <a:lnSpc>
                <a:spcPct val="90000"/>
              </a:lnSpc>
              <a:spcBef>
                <a:spcPts val="0"/>
              </a:spcBef>
              <a:spcAft>
                <a:spcPts val="0"/>
              </a:spcAft>
              <a:buClr>
                <a:schemeClr val="dk1"/>
              </a:buClr>
              <a:buSzPts val="6000"/>
              <a:buFont typeface="Arial"/>
              <a:buNone/>
              <a:defRPr b="0" i="0" sz="60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9" name="Google Shape;29;p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Arial"/>
                <a:ea typeface="Arial"/>
                <a:cs typeface="Arial"/>
                <a:sym typeface="Arial"/>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9pPr>
          </a:lstStyle>
          <a:p/>
        </p:txBody>
      </p:sp>
      <p:sp>
        <p:nvSpPr>
          <p:cNvPr id="30" name="Google Shape;30;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1" name="Google Shape;31;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2" name="Google Shape;32;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Arial"/>
                <a:ea typeface="Arial"/>
                <a:cs typeface="Arial"/>
                <a:sym typeface="Arial"/>
              </a:defRPr>
            </a:lvl1pPr>
            <a:lvl2pPr indent="0" lvl="1" marL="0" marR="0" rtl="0" algn="r">
              <a:spcBef>
                <a:spcPts val="0"/>
              </a:spcBef>
              <a:buNone/>
              <a:defRPr sz="1200">
                <a:solidFill>
                  <a:srgbClr val="888888"/>
                </a:solidFill>
                <a:latin typeface="Arial"/>
                <a:ea typeface="Arial"/>
                <a:cs typeface="Arial"/>
                <a:sym typeface="Arial"/>
              </a:defRPr>
            </a:lvl2pPr>
            <a:lvl3pPr indent="0" lvl="2" marL="0" marR="0" rtl="0" algn="r">
              <a:spcBef>
                <a:spcPts val="0"/>
              </a:spcBef>
              <a:buNone/>
              <a:defRPr sz="1200">
                <a:solidFill>
                  <a:srgbClr val="888888"/>
                </a:solidFill>
                <a:latin typeface="Arial"/>
                <a:ea typeface="Arial"/>
                <a:cs typeface="Arial"/>
                <a:sym typeface="Arial"/>
              </a:defRPr>
            </a:lvl3pPr>
            <a:lvl4pPr indent="0" lvl="3" marL="0" marR="0" rtl="0" algn="r">
              <a:spcBef>
                <a:spcPts val="0"/>
              </a:spcBef>
              <a:buNone/>
              <a:defRPr sz="1200">
                <a:solidFill>
                  <a:srgbClr val="888888"/>
                </a:solidFill>
                <a:latin typeface="Arial"/>
                <a:ea typeface="Arial"/>
                <a:cs typeface="Arial"/>
                <a:sym typeface="Arial"/>
              </a:defRPr>
            </a:lvl4pPr>
            <a:lvl5pPr indent="0" lvl="4" marL="0" marR="0" rtl="0" algn="r">
              <a:spcBef>
                <a:spcPts val="0"/>
              </a:spcBef>
              <a:buNone/>
              <a:defRPr sz="1200">
                <a:solidFill>
                  <a:srgbClr val="888888"/>
                </a:solidFill>
                <a:latin typeface="Arial"/>
                <a:ea typeface="Arial"/>
                <a:cs typeface="Arial"/>
                <a:sym typeface="Arial"/>
              </a:defRPr>
            </a:lvl5pPr>
            <a:lvl6pPr indent="0" lvl="5" marL="0" marR="0" rtl="0" algn="r">
              <a:spcBef>
                <a:spcPts val="0"/>
              </a:spcBef>
              <a:buNone/>
              <a:defRPr sz="1200">
                <a:solidFill>
                  <a:srgbClr val="888888"/>
                </a:solidFill>
                <a:latin typeface="Arial"/>
                <a:ea typeface="Arial"/>
                <a:cs typeface="Arial"/>
                <a:sym typeface="Arial"/>
              </a:defRPr>
            </a:lvl6pPr>
            <a:lvl7pPr indent="0" lvl="6" marL="0" marR="0" rtl="0" algn="r">
              <a:spcBef>
                <a:spcPts val="0"/>
              </a:spcBef>
              <a:buNone/>
              <a:defRPr sz="1200">
                <a:solidFill>
                  <a:srgbClr val="888888"/>
                </a:solidFill>
                <a:latin typeface="Arial"/>
                <a:ea typeface="Arial"/>
                <a:cs typeface="Arial"/>
                <a:sym typeface="Arial"/>
              </a:defRPr>
            </a:lvl7pPr>
            <a:lvl8pPr indent="0" lvl="7" marL="0" marR="0" rtl="0" algn="r">
              <a:spcBef>
                <a:spcPts val="0"/>
              </a:spcBef>
              <a:buNone/>
              <a:defRPr sz="1200">
                <a:solidFill>
                  <a:srgbClr val="888888"/>
                </a:solidFill>
                <a:latin typeface="Arial"/>
                <a:ea typeface="Arial"/>
                <a:cs typeface="Arial"/>
                <a:sym typeface="Arial"/>
              </a:defRPr>
            </a:lvl8pPr>
            <a:lvl9pPr indent="0" lvl="8" marL="0" marR="0" rtl="0" algn="r">
              <a:spcBef>
                <a:spcPts val="0"/>
              </a:spcBef>
              <a:buNone/>
              <a:defRPr sz="1200">
                <a:solidFill>
                  <a:srgbClr val="888888"/>
                </a:solidFill>
                <a:latin typeface="Arial"/>
                <a:ea typeface="Arial"/>
                <a:cs typeface="Arial"/>
                <a:sym typeface="Arial"/>
              </a:defRPr>
            </a:lvl9pPr>
          </a:lstStyle>
          <a:p>
            <a:pPr indent="0" lvl="0" mar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ux contenus"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5" name="Google Shape;35;p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6" name="Google Shape;36;p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7" name="Google Shape;37;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8" name="Google Shape;38;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9" name="Google Shape;39;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Arial"/>
                <a:ea typeface="Arial"/>
                <a:cs typeface="Arial"/>
                <a:sym typeface="Arial"/>
              </a:defRPr>
            </a:lvl1pPr>
            <a:lvl2pPr indent="0" lvl="1" marL="0" marR="0" rtl="0" algn="r">
              <a:spcBef>
                <a:spcPts val="0"/>
              </a:spcBef>
              <a:buNone/>
              <a:defRPr sz="1200">
                <a:solidFill>
                  <a:srgbClr val="888888"/>
                </a:solidFill>
                <a:latin typeface="Arial"/>
                <a:ea typeface="Arial"/>
                <a:cs typeface="Arial"/>
                <a:sym typeface="Arial"/>
              </a:defRPr>
            </a:lvl2pPr>
            <a:lvl3pPr indent="0" lvl="2" marL="0" marR="0" rtl="0" algn="r">
              <a:spcBef>
                <a:spcPts val="0"/>
              </a:spcBef>
              <a:buNone/>
              <a:defRPr sz="1200">
                <a:solidFill>
                  <a:srgbClr val="888888"/>
                </a:solidFill>
                <a:latin typeface="Arial"/>
                <a:ea typeface="Arial"/>
                <a:cs typeface="Arial"/>
                <a:sym typeface="Arial"/>
              </a:defRPr>
            </a:lvl3pPr>
            <a:lvl4pPr indent="0" lvl="3" marL="0" marR="0" rtl="0" algn="r">
              <a:spcBef>
                <a:spcPts val="0"/>
              </a:spcBef>
              <a:buNone/>
              <a:defRPr sz="1200">
                <a:solidFill>
                  <a:srgbClr val="888888"/>
                </a:solidFill>
                <a:latin typeface="Arial"/>
                <a:ea typeface="Arial"/>
                <a:cs typeface="Arial"/>
                <a:sym typeface="Arial"/>
              </a:defRPr>
            </a:lvl4pPr>
            <a:lvl5pPr indent="0" lvl="4" marL="0" marR="0" rtl="0" algn="r">
              <a:spcBef>
                <a:spcPts val="0"/>
              </a:spcBef>
              <a:buNone/>
              <a:defRPr sz="1200">
                <a:solidFill>
                  <a:srgbClr val="888888"/>
                </a:solidFill>
                <a:latin typeface="Arial"/>
                <a:ea typeface="Arial"/>
                <a:cs typeface="Arial"/>
                <a:sym typeface="Arial"/>
              </a:defRPr>
            </a:lvl5pPr>
            <a:lvl6pPr indent="0" lvl="5" marL="0" marR="0" rtl="0" algn="r">
              <a:spcBef>
                <a:spcPts val="0"/>
              </a:spcBef>
              <a:buNone/>
              <a:defRPr sz="1200">
                <a:solidFill>
                  <a:srgbClr val="888888"/>
                </a:solidFill>
                <a:latin typeface="Arial"/>
                <a:ea typeface="Arial"/>
                <a:cs typeface="Arial"/>
                <a:sym typeface="Arial"/>
              </a:defRPr>
            </a:lvl6pPr>
            <a:lvl7pPr indent="0" lvl="6" marL="0" marR="0" rtl="0" algn="r">
              <a:spcBef>
                <a:spcPts val="0"/>
              </a:spcBef>
              <a:buNone/>
              <a:defRPr sz="1200">
                <a:solidFill>
                  <a:srgbClr val="888888"/>
                </a:solidFill>
                <a:latin typeface="Arial"/>
                <a:ea typeface="Arial"/>
                <a:cs typeface="Arial"/>
                <a:sym typeface="Arial"/>
              </a:defRPr>
            </a:lvl7pPr>
            <a:lvl8pPr indent="0" lvl="7" marL="0" marR="0" rtl="0" algn="r">
              <a:spcBef>
                <a:spcPts val="0"/>
              </a:spcBef>
              <a:buNone/>
              <a:defRPr sz="1200">
                <a:solidFill>
                  <a:srgbClr val="888888"/>
                </a:solidFill>
                <a:latin typeface="Arial"/>
                <a:ea typeface="Arial"/>
                <a:cs typeface="Arial"/>
                <a:sym typeface="Arial"/>
              </a:defRPr>
            </a:lvl8pPr>
            <a:lvl9pPr indent="0" lvl="8" marL="0" marR="0" rtl="0" algn="r">
              <a:spcBef>
                <a:spcPts val="0"/>
              </a:spcBef>
              <a:buNone/>
              <a:defRPr sz="1200">
                <a:solidFill>
                  <a:srgbClr val="888888"/>
                </a:solidFill>
                <a:latin typeface="Arial"/>
                <a:ea typeface="Arial"/>
                <a:cs typeface="Arial"/>
                <a:sym typeface="Arial"/>
              </a:defRPr>
            </a:lvl9pPr>
          </a:lstStyle>
          <a:p>
            <a:pPr indent="0" lvl="0" mar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a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2" name="Google Shape;42;p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43" name="Google Shape;43;p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4" name="Google Shape;44;p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45" name="Google Shape;45;p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6" name="Google Shape;46;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7" name="Google Shape;47;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8" name="Google Shape;48;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Arial"/>
                <a:ea typeface="Arial"/>
                <a:cs typeface="Arial"/>
                <a:sym typeface="Arial"/>
              </a:defRPr>
            </a:lvl1pPr>
            <a:lvl2pPr indent="0" lvl="1" marL="0" marR="0" rtl="0" algn="r">
              <a:spcBef>
                <a:spcPts val="0"/>
              </a:spcBef>
              <a:buNone/>
              <a:defRPr sz="1200">
                <a:solidFill>
                  <a:srgbClr val="888888"/>
                </a:solidFill>
                <a:latin typeface="Arial"/>
                <a:ea typeface="Arial"/>
                <a:cs typeface="Arial"/>
                <a:sym typeface="Arial"/>
              </a:defRPr>
            </a:lvl2pPr>
            <a:lvl3pPr indent="0" lvl="2" marL="0" marR="0" rtl="0" algn="r">
              <a:spcBef>
                <a:spcPts val="0"/>
              </a:spcBef>
              <a:buNone/>
              <a:defRPr sz="1200">
                <a:solidFill>
                  <a:srgbClr val="888888"/>
                </a:solidFill>
                <a:latin typeface="Arial"/>
                <a:ea typeface="Arial"/>
                <a:cs typeface="Arial"/>
                <a:sym typeface="Arial"/>
              </a:defRPr>
            </a:lvl3pPr>
            <a:lvl4pPr indent="0" lvl="3" marL="0" marR="0" rtl="0" algn="r">
              <a:spcBef>
                <a:spcPts val="0"/>
              </a:spcBef>
              <a:buNone/>
              <a:defRPr sz="1200">
                <a:solidFill>
                  <a:srgbClr val="888888"/>
                </a:solidFill>
                <a:latin typeface="Arial"/>
                <a:ea typeface="Arial"/>
                <a:cs typeface="Arial"/>
                <a:sym typeface="Arial"/>
              </a:defRPr>
            </a:lvl4pPr>
            <a:lvl5pPr indent="0" lvl="4" marL="0" marR="0" rtl="0" algn="r">
              <a:spcBef>
                <a:spcPts val="0"/>
              </a:spcBef>
              <a:buNone/>
              <a:defRPr sz="1200">
                <a:solidFill>
                  <a:srgbClr val="888888"/>
                </a:solidFill>
                <a:latin typeface="Arial"/>
                <a:ea typeface="Arial"/>
                <a:cs typeface="Arial"/>
                <a:sym typeface="Arial"/>
              </a:defRPr>
            </a:lvl5pPr>
            <a:lvl6pPr indent="0" lvl="5" marL="0" marR="0" rtl="0" algn="r">
              <a:spcBef>
                <a:spcPts val="0"/>
              </a:spcBef>
              <a:buNone/>
              <a:defRPr sz="1200">
                <a:solidFill>
                  <a:srgbClr val="888888"/>
                </a:solidFill>
                <a:latin typeface="Arial"/>
                <a:ea typeface="Arial"/>
                <a:cs typeface="Arial"/>
                <a:sym typeface="Arial"/>
              </a:defRPr>
            </a:lvl6pPr>
            <a:lvl7pPr indent="0" lvl="6" marL="0" marR="0" rtl="0" algn="r">
              <a:spcBef>
                <a:spcPts val="0"/>
              </a:spcBef>
              <a:buNone/>
              <a:defRPr sz="1200">
                <a:solidFill>
                  <a:srgbClr val="888888"/>
                </a:solidFill>
                <a:latin typeface="Arial"/>
                <a:ea typeface="Arial"/>
                <a:cs typeface="Arial"/>
                <a:sym typeface="Arial"/>
              </a:defRPr>
            </a:lvl7pPr>
            <a:lvl8pPr indent="0" lvl="7" marL="0" marR="0" rtl="0" algn="r">
              <a:spcBef>
                <a:spcPts val="0"/>
              </a:spcBef>
              <a:buNone/>
              <a:defRPr sz="1200">
                <a:solidFill>
                  <a:srgbClr val="888888"/>
                </a:solidFill>
                <a:latin typeface="Arial"/>
                <a:ea typeface="Arial"/>
                <a:cs typeface="Arial"/>
                <a:sym typeface="Arial"/>
              </a:defRPr>
            </a:lvl8pPr>
            <a:lvl9pPr indent="0" lvl="8" marL="0" marR="0" rtl="0" algn="r">
              <a:spcBef>
                <a:spcPts val="0"/>
              </a:spcBef>
              <a:buNone/>
              <a:defRPr sz="1200">
                <a:solidFill>
                  <a:srgbClr val="888888"/>
                </a:solidFill>
                <a:latin typeface="Arial"/>
                <a:ea typeface="Arial"/>
                <a:cs typeface="Arial"/>
                <a:sym typeface="Arial"/>
              </a:defRPr>
            </a:lvl9pPr>
          </a:lstStyle>
          <a:p>
            <a:pPr indent="0" lvl="0" mar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re seul"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1" name="Google Shape;51;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2" name="Google Shape;52;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3" name="Google Shape;5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Arial"/>
                <a:ea typeface="Arial"/>
                <a:cs typeface="Arial"/>
                <a:sym typeface="Arial"/>
              </a:defRPr>
            </a:lvl1pPr>
            <a:lvl2pPr indent="0" lvl="1" marL="0" marR="0" rtl="0" algn="r">
              <a:spcBef>
                <a:spcPts val="0"/>
              </a:spcBef>
              <a:buNone/>
              <a:defRPr sz="1200">
                <a:solidFill>
                  <a:srgbClr val="888888"/>
                </a:solidFill>
                <a:latin typeface="Arial"/>
                <a:ea typeface="Arial"/>
                <a:cs typeface="Arial"/>
                <a:sym typeface="Arial"/>
              </a:defRPr>
            </a:lvl2pPr>
            <a:lvl3pPr indent="0" lvl="2" marL="0" marR="0" rtl="0" algn="r">
              <a:spcBef>
                <a:spcPts val="0"/>
              </a:spcBef>
              <a:buNone/>
              <a:defRPr sz="1200">
                <a:solidFill>
                  <a:srgbClr val="888888"/>
                </a:solidFill>
                <a:latin typeface="Arial"/>
                <a:ea typeface="Arial"/>
                <a:cs typeface="Arial"/>
                <a:sym typeface="Arial"/>
              </a:defRPr>
            </a:lvl3pPr>
            <a:lvl4pPr indent="0" lvl="3" marL="0" marR="0" rtl="0" algn="r">
              <a:spcBef>
                <a:spcPts val="0"/>
              </a:spcBef>
              <a:buNone/>
              <a:defRPr sz="1200">
                <a:solidFill>
                  <a:srgbClr val="888888"/>
                </a:solidFill>
                <a:latin typeface="Arial"/>
                <a:ea typeface="Arial"/>
                <a:cs typeface="Arial"/>
                <a:sym typeface="Arial"/>
              </a:defRPr>
            </a:lvl4pPr>
            <a:lvl5pPr indent="0" lvl="4" marL="0" marR="0" rtl="0" algn="r">
              <a:spcBef>
                <a:spcPts val="0"/>
              </a:spcBef>
              <a:buNone/>
              <a:defRPr sz="1200">
                <a:solidFill>
                  <a:srgbClr val="888888"/>
                </a:solidFill>
                <a:latin typeface="Arial"/>
                <a:ea typeface="Arial"/>
                <a:cs typeface="Arial"/>
                <a:sym typeface="Arial"/>
              </a:defRPr>
            </a:lvl5pPr>
            <a:lvl6pPr indent="0" lvl="5" marL="0" marR="0" rtl="0" algn="r">
              <a:spcBef>
                <a:spcPts val="0"/>
              </a:spcBef>
              <a:buNone/>
              <a:defRPr sz="1200">
                <a:solidFill>
                  <a:srgbClr val="888888"/>
                </a:solidFill>
                <a:latin typeface="Arial"/>
                <a:ea typeface="Arial"/>
                <a:cs typeface="Arial"/>
                <a:sym typeface="Arial"/>
              </a:defRPr>
            </a:lvl6pPr>
            <a:lvl7pPr indent="0" lvl="6" marL="0" marR="0" rtl="0" algn="r">
              <a:spcBef>
                <a:spcPts val="0"/>
              </a:spcBef>
              <a:buNone/>
              <a:defRPr sz="1200">
                <a:solidFill>
                  <a:srgbClr val="888888"/>
                </a:solidFill>
                <a:latin typeface="Arial"/>
                <a:ea typeface="Arial"/>
                <a:cs typeface="Arial"/>
                <a:sym typeface="Arial"/>
              </a:defRPr>
            </a:lvl7pPr>
            <a:lvl8pPr indent="0" lvl="7" marL="0" marR="0" rtl="0" algn="r">
              <a:spcBef>
                <a:spcPts val="0"/>
              </a:spcBef>
              <a:buNone/>
              <a:defRPr sz="1200">
                <a:solidFill>
                  <a:srgbClr val="888888"/>
                </a:solidFill>
                <a:latin typeface="Arial"/>
                <a:ea typeface="Arial"/>
                <a:cs typeface="Arial"/>
                <a:sym typeface="Arial"/>
              </a:defRPr>
            </a:lvl8pPr>
            <a:lvl9pPr indent="0" lvl="8" marL="0" marR="0" rtl="0" algn="r">
              <a:spcBef>
                <a:spcPts val="0"/>
              </a:spcBef>
              <a:buNone/>
              <a:defRPr sz="1200">
                <a:solidFill>
                  <a:srgbClr val="888888"/>
                </a:solidFill>
                <a:latin typeface="Arial"/>
                <a:ea typeface="Arial"/>
                <a:cs typeface="Arial"/>
                <a:sym typeface="Arial"/>
              </a:defRPr>
            </a:lvl9pPr>
          </a:lstStyle>
          <a:p>
            <a:pPr indent="0" lvl="0" mar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u avec légende"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lstStyle>
            <a:lvl1pPr lvl="0" marR="0" rtl="0" algn="l">
              <a:lnSpc>
                <a:spcPct val="9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6" name="Google Shape;56;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7" name="Google Shape;57;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58" name="Google Shape;58;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9" name="Google Shape;59;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0" name="Google Shape;60;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Arial"/>
                <a:ea typeface="Arial"/>
                <a:cs typeface="Arial"/>
                <a:sym typeface="Arial"/>
              </a:defRPr>
            </a:lvl1pPr>
            <a:lvl2pPr indent="0" lvl="1" marL="0" marR="0" rtl="0" algn="r">
              <a:spcBef>
                <a:spcPts val="0"/>
              </a:spcBef>
              <a:buNone/>
              <a:defRPr sz="1200">
                <a:solidFill>
                  <a:srgbClr val="888888"/>
                </a:solidFill>
                <a:latin typeface="Arial"/>
                <a:ea typeface="Arial"/>
                <a:cs typeface="Arial"/>
                <a:sym typeface="Arial"/>
              </a:defRPr>
            </a:lvl2pPr>
            <a:lvl3pPr indent="0" lvl="2" marL="0" marR="0" rtl="0" algn="r">
              <a:spcBef>
                <a:spcPts val="0"/>
              </a:spcBef>
              <a:buNone/>
              <a:defRPr sz="1200">
                <a:solidFill>
                  <a:srgbClr val="888888"/>
                </a:solidFill>
                <a:latin typeface="Arial"/>
                <a:ea typeface="Arial"/>
                <a:cs typeface="Arial"/>
                <a:sym typeface="Arial"/>
              </a:defRPr>
            </a:lvl3pPr>
            <a:lvl4pPr indent="0" lvl="3" marL="0" marR="0" rtl="0" algn="r">
              <a:spcBef>
                <a:spcPts val="0"/>
              </a:spcBef>
              <a:buNone/>
              <a:defRPr sz="1200">
                <a:solidFill>
                  <a:srgbClr val="888888"/>
                </a:solidFill>
                <a:latin typeface="Arial"/>
                <a:ea typeface="Arial"/>
                <a:cs typeface="Arial"/>
                <a:sym typeface="Arial"/>
              </a:defRPr>
            </a:lvl4pPr>
            <a:lvl5pPr indent="0" lvl="4" marL="0" marR="0" rtl="0" algn="r">
              <a:spcBef>
                <a:spcPts val="0"/>
              </a:spcBef>
              <a:buNone/>
              <a:defRPr sz="1200">
                <a:solidFill>
                  <a:srgbClr val="888888"/>
                </a:solidFill>
                <a:latin typeface="Arial"/>
                <a:ea typeface="Arial"/>
                <a:cs typeface="Arial"/>
                <a:sym typeface="Arial"/>
              </a:defRPr>
            </a:lvl5pPr>
            <a:lvl6pPr indent="0" lvl="5" marL="0" marR="0" rtl="0" algn="r">
              <a:spcBef>
                <a:spcPts val="0"/>
              </a:spcBef>
              <a:buNone/>
              <a:defRPr sz="1200">
                <a:solidFill>
                  <a:srgbClr val="888888"/>
                </a:solidFill>
                <a:latin typeface="Arial"/>
                <a:ea typeface="Arial"/>
                <a:cs typeface="Arial"/>
                <a:sym typeface="Arial"/>
              </a:defRPr>
            </a:lvl6pPr>
            <a:lvl7pPr indent="0" lvl="6" marL="0" marR="0" rtl="0" algn="r">
              <a:spcBef>
                <a:spcPts val="0"/>
              </a:spcBef>
              <a:buNone/>
              <a:defRPr sz="1200">
                <a:solidFill>
                  <a:srgbClr val="888888"/>
                </a:solidFill>
                <a:latin typeface="Arial"/>
                <a:ea typeface="Arial"/>
                <a:cs typeface="Arial"/>
                <a:sym typeface="Arial"/>
              </a:defRPr>
            </a:lvl7pPr>
            <a:lvl8pPr indent="0" lvl="7" marL="0" marR="0" rtl="0" algn="r">
              <a:spcBef>
                <a:spcPts val="0"/>
              </a:spcBef>
              <a:buNone/>
              <a:defRPr sz="1200">
                <a:solidFill>
                  <a:srgbClr val="888888"/>
                </a:solidFill>
                <a:latin typeface="Arial"/>
                <a:ea typeface="Arial"/>
                <a:cs typeface="Arial"/>
                <a:sym typeface="Arial"/>
              </a:defRPr>
            </a:lvl8pPr>
            <a:lvl9pPr indent="0" lvl="8" marL="0" marR="0" rtl="0" algn="r">
              <a:spcBef>
                <a:spcPts val="0"/>
              </a:spcBef>
              <a:buNone/>
              <a:defRPr sz="1200">
                <a:solidFill>
                  <a:srgbClr val="888888"/>
                </a:solidFill>
                <a:latin typeface="Arial"/>
                <a:ea typeface="Arial"/>
                <a:cs typeface="Arial"/>
                <a:sym typeface="Arial"/>
              </a:defRPr>
            </a:lvl9pPr>
          </a:lstStyle>
          <a:p>
            <a:pPr indent="0" lvl="0" mar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avec légende"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lstStyle>
            <a:lvl1pPr lvl="0" marR="0" rtl="0" algn="l">
              <a:lnSpc>
                <a:spcPct val="9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3" name="Google Shape;63;p1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64" name="Google Shape;64;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65" name="Google Shape;65;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6" name="Google Shape;66;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7" name="Google Shape;67;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Arial"/>
                <a:ea typeface="Arial"/>
                <a:cs typeface="Arial"/>
                <a:sym typeface="Arial"/>
              </a:defRPr>
            </a:lvl1pPr>
            <a:lvl2pPr indent="0" lvl="1" marL="0" marR="0" rtl="0" algn="r">
              <a:spcBef>
                <a:spcPts val="0"/>
              </a:spcBef>
              <a:buNone/>
              <a:defRPr sz="1200">
                <a:solidFill>
                  <a:srgbClr val="888888"/>
                </a:solidFill>
                <a:latin typeface="Arial"/>
                <a:ea typeface="Arial"/>
                <a:cs typeface="Arial"/>
                <a:sym typeface="Arial"/>
              </a:defRPr>
            </a:lvl2pPr>
            <a:lvl3pPr indent="0" lvl="2" marL="0" marR="0" rtl="0" algn="r">
              <a:spcBef>
                <a:spcPts val="0"/>
              </a:spcBef>
              <a:buNone/>
              <a:defRPr sz="1200">
                <a:solidFill>
                  <a:srgbClr val="888888"/>
                </a:solidFill>
                <a:latin typeface="Arial"/>
                <a:ea typeface="Arial"/>
                <a:cs typeface="Arial"/>
                <a:sym typeface="Arial"/>
              </a:defRPr>
            </a:lvl3pPr>
            <a:lvl4pPr indent="0" lvl="3" marL="0" marR="0" rtl="0" algn="r">
              <a:spcBef>
                <a:spcPts val="0"/>
              </a:spcBef>
              <a:buNone/>
              <a:defRPr sz="1200">
                <a:solidFill>
                  <a:srgbClr val="888888"/>
                </a:solidFill>
                <a:latin typeface="Arial"/>
                <a:ea typeface="Arial"/>
                <a:cs typeface="Arial"/>
                <a:sym typeface="Arial"/>
              </a:defRPr>
            </a:lvl4pPr>
            <a:lvl5pPr indent="0" lvl="4" marL="0" marR="0" rtl="0" algn="r">
              <a:spcBef>
                <a:spcPts val="0"/>
              </a:spcBef>
              <a:buNone/>
              <a:defRPr sz="1200">
                <a:solidFill>
                  <a:srgbClr val="888888"/>
                </a:solidFill>
                <a:latin typeface="Arial"/>
                <a:ea typeface="Arial"/>
                <a:cs typeface="Arial"/>
                <a:sym typeface="Arial"/>
              </a:defRPr>
            </a:lvl5pPr>
            <a:lvl6pPr indent="0" lvl="5" marL="0" marR="0" rtl="0" algn="r">
              <a:spcBef>
                <a:spcPts val="0"/>
              </a:spcBef>
              <a:buNone/>
              <a:defRPr sz="1200">
                <a:solidFill>
                  <a:srgbClr val="888888"/>
                </a:solidFill>
                <a:latin typeface="Arial"/>
                <a:ea typeface="Arial"/>
                <a:cs typeface="Arial"/>
                <a:sym typeface="Arial"/>
              </a:defRPr>
            </a:lvl6pPr>
            <a:lvl7pPr indent="0" lvl="6" marL="0" marR="0" rtl="0" algn="r">
              <a:spcBef>
                <a:spcPts val="0"/>
              </a:spcBef>
              <a:buNone/>
              <a:defRPr sz="1200">
                <a:solidFill>
                  <a:srgbClr val="888888"/>
                </a:solidFill>
                <a:latin typeface="Arial"/>
                <a:ea typeface="Arial"/>
                <a:cs typeface="Arial"/>
                <a:sym typeface="Arial"/>
              </a:defRPr>
            </a:lvl7pPr>
            <a:lvl8pPr indent="0" lvl="7" marL="0" marR="0" rtl="0" algn="r">
              <a:spcBef>
                <a:spcPts val="0"/>
              </a:spcBef>
              <a:buNone/>
              <a:defRPr sz="1200">
                <a:solidFill>
                  <a:srgbClr val="888888"/>
                </a:solidFill>
                <a:latin typeface="Arial"/>
                <a:ea typeface="Arial"/>
                <a:cs typeface="Arial"/>
                <a:sym typeface="Arial"/>
              </a:defRPr>
            </a:lvl8pPr>
            <a:lvl9pPr indent="0" lvl="8" marL="0" marR="0" rtl="0" algn="r">
              <a:spcBef>
                <a:spcPts val="0"/>
              </a:spcBef>
              <a:buNone/>
              <a:defRPr sz="1200">
                <a:solidFill>
                  <a:srgbClr val="888888"/>
                </a:solidFill>
                <a:latin typeface="Arial"/>
                <a:ea typeface="Arial"/>
                <a:cs typeface="Arial"/>
                <a:sym typeface="Arial"/>
              </a:defRPr>
            </a:lvl9pPr>
          </a:lstStyle>
          <a:p>
            <a:pPr indent="0" lvl="0" marL="0">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Arial"/>
                <a:ea typeface="Arial"/>
                <a:cs typeface="Arial"/>
                <a:sym typeface="Arial"/>
              </a:defRPr>
            </a:lvl1pPr>
            <a:lvl2pPr indent="0" lvl="1" marL="0" marR="0" rtl="0" algn="r">
              <a:spcBef>
                <a:spcPts val="0"/>
              </a:spcBef>
              <a:buNone/>
              <a:defRPr b="0" i="0" sz="1200" u="none" cap="none" strike="noStrike">
                <a:solidFill>
                  <a:srgbClr val="888888"/>
                </a:solidFill>
                <a:latin typeface="Arial"/>
                <a:ea typeface="Arial"/>
                <a:cs typeface="Arial"/>
                <a:sym typeface="Arial"/>
              </a:defRPr>
            </a:lvl2pPr>
            <a:lvl3pPr indent="0" lvl="2" marL="0" marR="0" rtl="0" algn="r">
              <a:spcBef>
                <a:spcPts val="0"/>
              </a:spcBef>
              <a:buNone/>
              <a:defRPr b="0" i="0" sz="1200" u="none" cap="none" strike="noStrike">
                <a:solidFill>
                  <a:srgbClr val="888888"/>
                </a:solidFill>
                <a:latin typeface="Arial"/>
                <a:ea typeface="Arial"/>
                <a:cs typeface="Arial"/>
                <a:sym typeface="Arial"/>
              </a:defRPr>
            </a:lvl3pPr>
            <a:lvl4pPr indent="0" lvl="3" marL="0" marR="0" rtl="0" algn="r">
              <a:spcBef>
                <a:spcPts val="0"/>
              </a:spcBef>
              <a:buNone/>
              <a:defRPr b="0" i="0" sz="1200" u="none" cap="none" strike="noStrike">
                <a:solidFill>
                  <a:srgbClr val="888888"/>
                </a:solidFill>
                <a:latin typeface="Arial"/>
                <a:ea typeface="Arial"/>
                <a:cs typeface="Arial"/>
                <a:sym typeface="Arial"/>
              </a:defRPr>
            </a:lvl4pPr>
            <a:lvl5pPr indent="0" lvl="4" marL="0" marR="0" rtl="0" algn="r">
              <a:spcBef>
                <a:spcPts val="0"/>
              </a:spcBef>
              <a:buNone/>
              <a:defRPr b="0" i="0" sz="1200" u="none" cap="none" strike="noStrike">
                <a:solidFill>
                  <a:srgbClr val="888888"/>
                </a:solidFill>
                <a:latin typeface="Arial"/>
                <a:ea typeface="Arial"/>
                <a:cs typeface="Arial"/>
                <a:sym typeface="Arial"/>
              </a:defRPr>
            </a:lvl5pPr>
            <a:lvl6pPr indent="0" lvl="5" marL="0" marR="0" rtl="0" algn="r">
              <a:spcBef>
                <a:spcPts val="0"/>
              </a:spcBef>
              <a:buNone/>
              <a:defRPr b="0" i="0" sz="1200" u="none" cap="none" strike="noStrike">
                <a:solidFill>
                  <a:srgbClr val="888888"/>
                </a:solidFill>
                <a:latin typeface="Arial"/>
                <a:ea typeface="Arial"/>
                <a:cs typeface="Arial"/>
                <a:sym typeface="Arial"/>
              </a:defRPr>
            </a:lvl6pPr>
            <a:lvl7pPr indent="0" lvl="6" marL="0" marR="0" rtl="0" algn="r">
              <a:spcBef>
                <a:spcPts val="0"/>
              </a:spcBef>
              <a:buNone/>
              <a:defRPr b="0" i="0" sz="1200" u="none" cap="none" strike="noStrike">
                <a:solidFill>
                  <a:srgbClr val="888888"/>
                </a:solidFill>
                <a:latin typeface="Arial"/>
                <a:ea typeface="Arial"/>
                <a:cs typeface="Arial"/>
                <a:sym typeface="Arial"/>
              </a:defRPr>
            </a:lvl7pPr>
            <a:lvl8pPr indent="0" lvl="7" marL="0" marR="0" rtl="0" algn="r">
              <a:spcBef>
                <a:spcPts val="0"/>
              </a:spcBef>
              <a:buNone/>
              <a:defRPr b="0" i="0" sz="1200" u="none" cap="none" strike="noStrike">
                <a:solidFill>
                  <a:srgbClr val="888888"/>
                </a:solidFill>
                <a:latin typeface="Arial"/>
                <a:ea typeface="Arial"/>
                <a:cs typeface="Arial"/>
                <a:sym typeface="Arial"/>
              </a:defRPr>
            </a:lvl8pPr>
            <a:lvl9pPr indent="0" lvl="8" marL="0" marR="0" rtl="0" algn="r">
              <a:spcBef>
                <a:spcPts val="0"/>
              </a:spcBef>
              <a:buNone/>
              <a:defRPr b="0" i="0" sz="1200" u="none" cap="none" strike="noStrike">
                <a:solidFill>
                  <a:srgbClr val="888888"/>
                </a:solidFill>
                <a:latin typeface="Arial"/>
                <a:ea typeface="Arial"/>
                <a:cs typeface="Arial"/>
                <a:sym typeface="Arial"/>
              </a:defRPr>
            </a:lvl9pPr>
          </a:lstStyle>
          <a:p>
            <a:pPr indent="0" lvl="0" marL="0">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15.png"/><Relationship Id="rId5"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7.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7.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7.gif"/><Relationship Id="rId4" Type="http://schemas.openxmlformats.org/officeDocument/2006/relationships/image" Target="../media/image18.jpg"/><Relationship Id="rId5" Type="http://schemas.openxmlformats.org/officeDocument/2006/relationships/image" Target="../media/image16.jpg"/><Relationship Id="rId6"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1.jpg"/><Relationship Id="rId4" Type="http://schemas.openxmlformats.org/officeDocument/2006/relationships/image" Target="../media/image27.gif"/><Relationship Id="rId5" Type="http://schemas.openxmlformats.org/officeDocument/2006/relationships/image" Target="../media/image2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7.gif"/><Relationship Id="rId4" Type="http://schemas.openxmlformats.org/officeDocument/2006/relationships/image" Target="../media/image24.gif"/><Relationship Id="rId9" Type="http://schemas.openxmlformats.org/officeDocument/2006/relationships/image" Target="../media/image28.gif"/><Relationship Id="rId5" Type="http://schemas.openxmlformats.org/officeDocument/2006/relationships/image" Target="../media/image23.gif"/><Relationship Id="rId6" Type="http://schemas.openxmlformats.org/officeDocument/2006/relationships/image" Target="../media/image20.gif"/><Relationship Id="rId7" Type="http://schemas.openxmlformats.org/officeDocument/2006/relationships/image" Target="../media/image21.gif"/><Relationship Id="rId8" Type="http://schemas.openxmlformats.org/officeDocument/2006/relationships/image" Target="../media/image2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7.gif"/><Relationship Id="rId4" Type="http://schemas.openxmlformats.org/officeDocument/2006/relationships/image" Target="../media/image26.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5.jpg"/><Relationship Id="rId4" Type="http://schemas.openxmlformats.org/officeDocument/2006/relationships/image" Target="../media/image49.jpg"/><Relationship Id="rId5" Type="http://schemas.openxmlformats.org/officeDocument/2006/relationships/image" Target="../media/image2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4.jpg"/><Relationship Id="rId4" Type="http://schemas.openxmlformats.org/officeDocument/2006/relationships/image" Target="../media/image3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7.gif"/><Relationship Id="rId4" Type="http://schemas.openxmlformats.org/officeDocument/2006/relationships/image" Target="../media/image38.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7.gif"/><Relationship Id="rId4" Type="http://schemas.openxmlformats.org/officeDocument/2006/relationships/image" Target="../media/image48.jpg"/><Relationship Id="rId5" Type="http://schemas.openxmlformats.org/officeDocument/2006/relationships/image" Target="../media/image3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jpg"/><Relationship Id="rId4" Type="http://schemas.openxmlformats.org/officeDocument/2006/relationships/image" Target="../media/image2.gif"/><Relationship Id="rId10" Type="http://schemas.openxmlformats.org/officeDocument/2006/relationships/image" Target="../media/image9.gif"/><Relationship Id="rId9" Type="http://schemas.openxmlformats.org/officeDocument/2006/relationships/image" Target="../media/image19.gif"/><Relationship Id="rId5" Type="http://schemas.openxmlformats.org/officeDocument/2006/relationships/image" Target="../media/image14.gif"/><Relationship Id="rId6" Type="http://schemas.openxmlformats.org/officeDocument/2006/relationships/image" Target="../media/image8.gif"/><Relationship Id="rId7" Type="http://schemas.openxmlformats.org/officeDocument/2006/relationships/image" Target="../media/image7.gif"/><Relationship Id="rId8" Type="http://schemas.openxmlformats.org/officeDocument/2006/relationships/image" Target="../media/image27.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7.jpg"/><Relationship Id="rId4" Type="http://schemas.openxmlformats.org/officeDocument/2006/relationships/image" Target="../media/image27.gif"/><Relationship Id="rId5" Type="http://schemas.openxmlformats.org/officeDocument/2006/relationships/image" Target="../media/image4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4.jpg"/><Relationship Id="rId4" Type="http://schemas.openxmlformats.org/officeDocument/2006/relationships/image" Target="../media/image27.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9.jpg"/><Relationship Id="rId4" Type="http://schemas.openxmlformats.org/officeDocument/2006/relationships/image" Target="../media/image27.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0.jpg"/><Relationship Id="rId4" Type="http://schemas.openxmlformats.org/officeDocument/2006/relationships/image" Target="../media/image27.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7.gif"/><Relationship Id="rId4" Type="http://schemas.openxmlformats.org/officeDocument/2006/relationships/image" Target="../media/image4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7.gif"/><Relationship Id="rId4" Type="http://schemas.openxmlformats.org/officeDocument/2006/relationships/image" Target="../media/image3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7.gif"/><Relationship Id="rId4" Type="http://schemas.openxmlformats.org/officeDocument/2006/relationships/image" Target="../media/image46.jpg"/><Relationship Id="rId5" Type="http://schemas.openxmlformats.org/officeDocument/2006/relationships/image" Target="../media/image36.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7.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7.gif"/><Relationship Id="rId4" Type="http://schemas.openxmlformats.org/officeDocument/2006/relationships/image" Target="../media/image7.gif"/><Relationship Id="rId5" Type="http://schemas.openxmlformats.org/officeDocument/2006/relationships/image" Target="../media/image2.gif"/><Relationship Id="rId6" Type="http://schemas.openxmlformats.org/officeDocument/2006/relationships/image" Target="../media/image31.jpg"/><Relationship Id="rId7" Type="http://schemas.openxmlformats.org/officeDocument/2006/relationships/image" Target="../media/image9.gif"/><Relationship Id="rId8" Type="http://schemas.openxmlformats.org/officeDocument/2006/relationships/image" Target="../media/image19.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gif"/><Relationship Id="rId4" Type="http://schemas.openxmlformats.org/officeDocument/2006/relationships/image" Target="../media/image10.gif"/><Relationship Id="rId5" Type="http://schemas.openxmlformats.org/officeDocument/2006/relationships/image" Target="../media/image27.gif"/><Relationship Id="rId6" Type="http://schemas.openxmlformats.org/officeDocument/2006/relationships/image" Target="../media/image4.gif"/><Relationship Id="rId7" Type="http://schemas.openxmlformats.org/officeDocument/2006/relationships/image" Target="../media/image12.jpg"/><Relationship Id="rId8" Type="http://schemas.openxmlformats.org/officeDocument/2006/relationships/image" Target="../media/image13.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2.jpg"/><Relationship Id="rId4" Type="http://schemas.openxmlformats.org/officeDocument/2006/relationships/image" Target="../media/image32.jpg"/><Relationship Id="rId5" Type="http://schemas.openxmlformats.org/officeDocument/2006/relationships/image" Target="../media/image47.jpg"/><Relationship Id="rId6" Type="http://schemas.openxmlformats.org/officeDocument/2006/relationships/image" Target="../media/image27.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7.gif"/><Relationship Id="rId4" Type="http://schemas.openxmlformats.org/officeDocument/2006/relationships/image" Target="../media/image41.jpg"/><Relationship Id="rId5" Type="http://schemas.openxmlformats.org/officeDocument/2006/relationships/image" Target="../media/image5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7.gif"/><Relationship Id="rId4" Type="http://schemas.openxmlformats.org/officeDocument/2006/relationships/image" Target="../media/image5.jpg"/><Relationship Id="rId10" Type="http://schemas.openxmlformats.org/officeDocument/2006/relationships/image" Target="../media/image9.gif"/><Relationship Id="rId9" Type="http://schemas.openxmlformats.org/officeDocument/2006/relationships/image" Target="../media/image19.gif"/><Relationship Id="rId5" Type="http://schemas.openxmlformats.org/officeDocument/2006/relationships/image" Target="../media/image2.gif"/><Relationship Id="rId6" Type="http://schemas.openxmlformats.org/officeDocument/2006/relationships/image" Target="../media/image14.gif"/><Relationship Id="rId7" Type="http://schemas.openxmlformats.org/officeDocument/2006/relationships/image" Target="../media/image8.gif"/><Relationship Id="rId8" Type="http://schemas.openxmlformats.org/officeDocument/2006/relationships/image" Target="../media/image7.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7.gif"/><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7.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7.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7.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7.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7.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0" y="0"/>
            <a:ext cx="12192000" cy="6858000"/>
          </a:xfrm>
          <a:prstGeom prst="rect">
            <a:avLst/>
          </a:prstGeom>
          <a:noFill/>
          <a:ln>
            <a:noFill/>
          </a:ln>
        </p:spPr>
      </p:pic>
      <p:sp>
        <p:nvSpPr>
          <p:cNvPr id="85" name="Google Shape;85;p13"/>
          <p:cNvSpPr txBox="1"/>
          <p:nvPr/>
        </p:nvSpPr>
        <p:spPr>
          <a:xfrm>
            <a:off x="1988108" y="1221367"/>
            <a:ext cx="8520600" cy="27369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fr-FR" sz="4400">
                <a:solidFill>
                  <a:srgbClr val="00529C"/>
                </a:solidFill>
                <a:latin typeface="Calibri"/>
                <a:ea typeface="Calibri"/>
                <a:cs typeface="Calibri"/>
                <a:sym typeface="Calibri"/>
              </a:rPr>
              <a:t>LCIF:</a:t>
            </a:r>
            <a:br>
              <a:rPr b="1" lang="fr-FR" sz="4400">
                <a:solidFill>
                  <a:srgbClr val="00529C"/>
                </a:solidFill>
                <a:latin typeface="Calibri"/>
                <a:ea typeface="Calibri"/>
                <a:cs typeface="Calibri"/>
                <a:sym typeface="Calibri"/>
              </a:rPr>
            </a:br>
            <a:r>
              <a:rPr b="1" lang="fr-FR" sz="4400">
                <a:solidFill>
                  <a:srgbClr val="00529C"/>
                </a:solidFill>
                <a:latin typeface="Calibri"/>
                <a:ea typeface="Calibri"/>
                <a:cs typeface="Calibri"/>
                <a:sym typeface="Calibri"/>
              </a:rPr>
              <a:t>Comment intervient-elle?</a:t>
            </a:r>
            <a:endParaRPr sz="5200">
              <a:solidFill>
                <a:srgbClr val="000000"/>
              </a:solidFill>
              <a:latin typeface="Calibri"/>
              <a:ea typeface="Calibri"/>
              <a:cs typeface="Calibri"/>
              <a:sym typeface="Calibri"/>
            </a:endParaRPr>
          </a:p>
        </p:txBody>
      </p:sp>
      <p:sp>
        <p:nvSpPr>
          <p:cNvPr id="86" name="Google Shape;86;p13"/>
          <p:cNvSpPr txBox="1"/>
          <p:nvPr/>
        </p:nvSpPr>
        <p:spPr>
          <a:xfrm>
            <a:off x="1988100" y="3016833"/>
            <a:ext cx="8520600" cy="10569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fr-FR" sz="3200">
                <a:solidFill>
                  <a:srgbClr val="00529C"/>
                </a:solidFill>
                <a:latin typeface="Calibri"/>
                <a:ea typeface="Calibri"/>
                <a:cs typeface="Calibri"/>
                <a:sym typeface="Calibri"/>
              </a:rPr>
              <a:t>Pascal Chapelon,DG 103 CE</a:t>
            </a:r>
            <a:endParaRPr sz="2800">
              <a:solidFill>
                <a:srgbClr val="595959"/>
              </a:solidFill>
              <a:latin typeface="Calibri"/>
              <a:ea typeface="Calibri"/>
              <a:cs typeface="Calibri"/>
              <a:sym typeface="Calibri"/>
            </a:endParaRPr>
          </a:p>
          <a:p>
            <a:pPr indent="0" lvl="0" marL="0" rtl="0" algn="ctr">
              <a:spcBef>
                <a:spcPts val="640"/>
              </a:spcBef>
              <a:spcAft>
                <a:spcPts val="0"/>
              </a:spcAft>
              <a:buNone/>
            </a:pPr>
            <a:r>
              <a:rPr lang="fr-FR" sz="3200">
                <a:solidFill>
                  <a:srgbClr val="00529C"/>
                </a:solidFill>
                <a:latin typeface="Calibri"/>
                <a:ea typeface="Calibri"/>
                <a:cs typeface="Calibri"/>
                <a:sym typeface="Calibri"/>
              </a:rPr>
              <a:t>Hubert Thura, PDG 103 CE</a:t>
            </a:r>
            <a:endParaRPr sz="2800">
              <a:solidFill>
                <a:srgbClr val="595959"/>
              </a:solidFill>
              <a:latin typeface="Calibri"/>
              <a:ea typeface="Calibri"/>
              <a:cs typeface="Calibri"/>
              <a:sym typeface="Calibri"/>
            </a:endParaRPr>
          </a:p>
          <a:p>
            <a:pPr indent="0" lvl="0" marL="0" rtl="0" algn="ctr">
              <a:spcBef>
                <a:spcPts val="640"/>
              </a:spcBef>
              <a:spcAft>
                <a:spcPts val="0"/>
              </a:spcAft>
              <a:buNone/>
            </a:pPr>
            <a:r>
              <a:t/>
            </a:r>
            <a:endParaRPr sz="3200">
              <a:solidFill>
                <a:srgbClr val="00529C"/>
              </a:solidFill>
              <a:latin typeface="Calibri"/>
              <a:ea typeface="Calibri"/>
              <a:cs typeface="Calibri"/>
              <a:sym typeface="Calibri"/>
            </a:endParaRPr>
          </a:p>
        </p:txBody>
      </p:sp>
      <p:pic>
        <p:nvPicPr>
          <p:cNvPr id="87" name="Google Shape;87;p13"/>
          <p:cNvPicPr preferRelativeResize="0"/>
          <p:nvPr/>
        </p:nvPicPr>
        <p:blipFill rotWithShape="1">
          <a:blip r:embed="rId4">
            <a:alphaModFix/>
          </a:blip>
          <a:srcRect b="0" l="573" r="573" t="0"/>
          <a:stretch/>
        </p:blipFill>
        <p:spPr>
          <a:xfrm>
            <a:off x="1240325" y="3147975"/>
            <a:ext cx="1434900" cy="1812000"/>
          </a:xfrm>
          <a:prstGeom prst="roundRect">
            <a:avLst>
              <a:gd fmla="val 20161" name="adj"/>
            </a:avLst>
          </a:prstGeom>
          <a:noFill/>
          <a:ln>
            <a:noFill/>
          </a:ln>
          <a:effectLst>
            <a:outerShdw blurRad="200025" rotWithShape="0" algn="bl" dir="2400000" dist="114300">
              <a:srgbClr val="000000">
                <a:alpha val="50000"/>
              </a:srgbClr>
            </a:outerShdw>
          </a:effectLst>
        </p:spPr>
      </p:pic>
      <p:pic>
        <p:nvPicPr>
          <p:cNvPr id="88" name="Google Shape;88;p13"/>
          <p:cNvPicPr preferRelativeResize="0"/>
          <p:nvPr/>
        </p:nvPicPr>
        <p:blipFill rotWithShape="1">
          <a:blip r:embed="rId5">
            <a:alphaModFix/>
          </a:blip>
          <a:srcRect b="0" l="8396" r="8388" t="0"/>
          <a:stretch/>
        </p:blipFill>
        <p:spPr>
          <a:xfrm>
            <a:off x="9774725" y="3071775"/>
            <a:ext cx="1434900" cy="1812000"/>
          </a:xfrm>
          <a:prstGeom prst="roundRect">
            <a:avLst>
              <a:gd fmla="val 20161" name="adj"/>
            </a:avLst>
          </a:prstGeom>
          <a:noFill/>
          <a:ln>
            <a:noFill/>
          </a:ln>
          <a:effectLst>
            <a:outerShdw blurRad="200025" rotWithShape="0" algn="bl" dir="2400000" dist="114300">
              <a:srgbClr val="000000">
                <a:alpha val="5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B081"/>
        </a:solidFill>
      </p:bgPr>
    </p:bg>
    <p:spTree>
      <p:nvGrpSpPr>
        <p:cNvPr id="183" name="Shape 183"/>
        <p:cNvGrpSpPr/>
        <p:nvPr/>
      </p:nvGrpSpPr>
      <p:grpSpPr>
        <a:xfrm>
          <a:off x="0" y="0"/>
          <a:ext cx="0" cy="0"/>
          <a:chOff x="0" y="0"/>
          <a:chExt cx="0" cy="0"/>
        </a:xfrm>
      </p:grpSpPr>
      <p:pic>
        <p:nvPicPr>
          <p:cNvPr id="184" name="Google Shape;184;p22"/>
          <p:cNvPicPr preferRelativeResize="0"/>
          <p:nvPr/>
        </p:nvPicPr>
        <p:blipFill rotWithShape="1">
          <a:blip r:embed="rId3">
            <a:alphaModFix/>
          </a:blip>
          <a:srcRect b="0" l="0" r="0" t="0"/>
          <a:stretch/>
        </p:blipFill>
        <p:spPr>
          <a:xfrm>
            <a:off x="10416832" y="5670970"/>
            <a:ext cx="1775168" cy="1187030"/>
          </a:xfrm>
          <a:prstGeom prst="rect">
            <a:avLst/>
          </a:prstGeom>
          <a:noFill/>
          <a:ln>
            <a:noFill/>
          </a:ln>
        </p:spPr>
      </p:pic>
      <p:sp>
        <p:nvSpPr>
          <p:cNvPr id="185" name="Google Shape;185;p22"/>
          <p:cNvSpPr txBox="1"/>
          <p:nvPr/>
        </p:nvSpPr>
        <p:spPr>
          <a:xfrm>
            <a:off x="116152" y="89225"/>
            <a:ext cx="4921800" cy="831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a:solidFill>
                  <a:srgbClr val="1E4E79"/>
                </a:solidFill>
                <a:latin typeface="Arial"/>
                <a:ea typeface="Arial"/>
                <a:cs typeface="Arial"/>
                <a:sym typeface="Arial"/>
              </a:rPr>
              <a:t>CONTEXTE</a:t>
            </a:r>
            <a:endParaRPr/>
          </a:p>
        </p:txBody>
      </p:sp>
      <p:sp>
        <p:nvSpPr>
          <p:cNvPr id="186" name="Google Shape;186;p22"/>
          <p:cNvSpPr txBox="1"/>
          <p:nvPr/>
        </p:nvSpPr>
        <p:spPr>
          <a:xfrm>
            <a:off x="1077754" y="1622831"/>
            <a:ext cx="9715164" cy="1384995"/>
          </a:xfrm>
          <a:prstGeom prst="rect">
            <a:avLst/>
          </a:prstGeom>
          <a:solidFill>
            <a:srgbClr val="FFFF00"/>
          </a:solidFill>
          <a:ln>
            <a:noFill/>
          </a:ln>
          <a:effectLst>
            <a:outerShdw blurRad="50800" rotWithShape="0" algn="tr" dir="81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lang="fr-FR" sz="2800">
                <a:solidFill>
                  <a:srgbClr val="1E4E79"/>
                </a:solidFill>
                <a:latin typeface="Arial"/>
                <a:ea typeface="Arial"/>
                <a:cs typeface="Arial"/>
                <a:sym typeface="Arial"/>
              </a:rPr>
              <a:t>Organiser la seconde journée mondiale du diabète sur le thème « Manger mieux, bouger plus » dans les 5 communes du département du Plateau.</a:t>
            </a:r>
            <a:endParaRPr/>
          </a:p>
        </p:txBody>
      </p:sp>
      <p:sp>
        <p:nvSpPr>
          <p:cNvPr id="187" name="Google Shape;187;p22"/>
          <p:cNvSpPr txBox="1"/>
          <p:nvPr/>
        </p:nvSpPr>
        <p:spPr>
          <a:xfrm>
            <a:off x="5117065" y="89214"/>
            <a:ext cx="6388287"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a:solidFill>
                  <a:srgbClr val="1E4E79"/>
                </a:solidFill>
                <a:latin typeface="Arial"/>
                <a:ea typeface="Arial"/>
                <a:cs typeface="Arial"/>
                <a:sym typeface="Arial"/>
              </a:rPr>
              <a:t>Objectifs spécifiques</a:t>
            </a:r>
            <a:endParaRPr/>
          </a:p>
        </p:txBody>
      </p:sp>
      <p:sp>
        <p:nvSpPr>
          <p:cNvPr id="188" name="Google Shape;188;p22"/>
          <p:cNvSpPr txBox="1"/>
          <p:nvPr/>
        </p:nvSpPr>
        <p:spPr>
          <a:xfrm>
            <a:off x="1077754" y="3156769"/>
            <a:ext cx="9715164" cy="954107"/>
          </a:xfrm>
          <a:prstGeom prst="rect">
            <a:avLst/>
          </a:prstGeom>
          <a:solidFill>
            <a:srgbClr val="FFFF00"/>
          </a:solidFill>
          <a:ln>
            <a:noFill/>
          </a:ln>
          <a:effectLst>
            <a:outerShdw blurRad="50800" rotWithShape="0" algn="tr" dir="81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lang="fr-FR" sz="2800">
                <a:solidFill>
                  <a:srgbClr val="1E4E79"/>
                </a:solidFill>
                <a:latin typeface="Arial"/>
                <a:ea typeface="Arial"/>
                <a:cs typeface="Arial"/>
                <a:sym typeface="Arial"/>
              </a:rPr>
              <a:t>Former les agents de santé et équiper des formations sanitaires.</a:t>
            </a:r>
            <a:endParaRPr/>
          </a:p>
        </p:txBody>
      </p:sp>
      <p:sp>
        <p:nvSpPr>
          <p:cNvPr id="189" name="Google Shape;189;p22"/>
          <p:cNvSpPr txBox="1"/>
          <p:nvPr/>
        </p:nvSpPr>
        <p:spPr>
          <a:xfrm>
            <a:off x="1077754" y="4298635"/>
            <a:ext cx="9715164" cy="1815882"/>
          </a:xfrm>
          <a:prstGeom prst="rect">
            <a:avLst/>
          </a:prstGeom>
          <a:solidFill>
            <a:srgbClr val="FFFF00"/>
          </a:solidFill>
          <a:ln>
            <a:noFill/>
          </a:ln>
          <a:effectLst>
            <a:outerShdw blurRad="50800" rotWithShape="0" algn="tr" dir="81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lang="fr-FR" sz="2800">
                <a:solidFill>
                  <a:srgbClr val="1E4E79"/>
                </a:solidFill>
                <a:latin typeface="Arial"/>
                <a:ea typeface="Arial"/>
                <a:cs typeface="Arial"/>
                <a:sym typeface="Arial"/>
              </a:rPr>
              <a:t>Mettre en place la prise en charge obligatoire du diabète et des 4 facteurs de risques comportementaux dans les centres de santé, évaluation de cette prise en charge (indicateurs).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500"/>
                                        <p:tgtEl>
                                          <p:spTgt spid="18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500"/>
                                        <p:tgtEl>
                                          <p:spTgt spid="1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500"/>
                                        <p:tgtEl>
                                          <p:spTgt spid="1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500"/>
                                        <p:tgtEl>
                                          <p:spTgt spid="1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B081"/>
        </a:solidFill>
      </p:bgPr>
    </p:bg>
    <p:spTree>
      <p:nvGrpSpPr>
        <p:cNvPr id="193" name="Shape 193"/>
        <p:cNvGrpSpPr/>
        <p:nvPr/>
      </p:nvGrpSpPr>
      <p:grpSpPr>
        <a:xfrm>
          <a:off x="0" y="0"/>
          <a:ext cx="0" cy="0"/>
          <a:chOff x="0" y="0"/>
          <a:chExt cx="0" cy="0"/>
        </a:xfrm>
      </p:grpSpPr>
      <p:pic>
        <p:nvPicPr>
          <p:cNvPr id="194" name="Google Shape;194;p23"/>
          <p:cNvPicPr preferRelativeResize="0"/>
          <p:nvPr/>
        </p:nvPicPr>
        <p:blipFill rotWithShape="1">
          <a:blip r:embed="rId3">
            <a:alphaModFix/>
          </a:blip>
          <a:srcRect b="0" l="0" r="0" t="0"/>
          <a:stretch/>
        </p:blipFill>
        <p:spPr>
          <a:xfrm>
            <a:off x="10416832" y="5670970"/>
            <a:ext cx="1775168" cy="1187030"/>
          </a:xfrm>
          <a:prstGeom prst="rect">
            <a:avLst/>
          </a:prstGeom>
          <a:noFill/>
          <a:ln>
            <a:noFill/>
          </a:ln>
        </p:spPr>
      </p:pic>
      <p:sp>
        <p:nvSpPr>
          <p:cNvPr id="195" name="Google Shape;195;p23"/>
          <p:cNvSpPr txBox="1"/>
          <p:nvPr/>
        </p:nvSpPr>
        <p:spPr>
          <a:xfrm>
            <a:off x="5117065" y="89214"/>
            <a:ext cx="6388287"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a:solidFill>
                  <a:srgbClr val="1E4E79"/>
                </a:solidFill>
                <a:latin typeface="Arial"/>
                <a:ea typeface="Arial"/>
                <a:cs typeface="Arial"/>
                <a:sym typeface="Arial"/>
              </a:rPr>
              <a:t>Objectifs spécifiques</a:t>
            </a:r>
            <a:endParaRPr/>
          </a:p>
        </p:txBody>
      </p:sp>
      <p:sp>
        <p:nvSpPr>
          <p:cNvPr id="196" name="Google Shape;196;p23"/>
          <p:cNvSpPr txBox="1"/>
          <p:nvPr/>
        </p:nvSpPr>
        <p:spPr>
          <a:xfrm>
            <a:off x="1077754" y="2752036"/>
            <a:ext cx="9715164" cy="954107"/>
          </a:xfrm>
          <a:prstGeom prst="rect">
            <a:avLst/>
          </a:prstGeom>
          <a:solidFill>
            <a:srgbClr val="FFFF00"/>
          </a:solidFill>
          <a:ln>
            <a:noFill/>
          </a:ln>
          <a:effectLst>
            <a:outerShdw blurRad="50800" rotWithShape="0" algn="tr" dir="81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lang="fr-FR" sz="2800">
                <a:solidFill>
                  <a:srgbClr val="1E4E79"/>
                </a:solidFill>
                <a:latin typeface="Arial"/>
                <a:ea typeface="Arial"/>
                <a:cs typeface="Arial"/>
                <a:sym typeface="Arial"/>
              </a:rPr>
              <a:t>Organiser la sensibilisation dans les communautés, ateliers culinaires en partenariat avec des nutritionistes, dépistage…</a:t>
            </a:r>
            <a:endParaRPr/>
          </a:p>
        </p:txBody>
      </p:sp>
      <p:sp>
        <p:nvSpPr>
          <p:cNvPr id="197" name="Google Shape;197;p23"/>
          <p:cNvSpPr txBox="1"/>
          <p:nvPr/>
        </p:nvSpPr>
        <p:spPr>
          <a:xfrm>
            <a:off x="1077754" y="3893902"/>
            <a:ext cx="9715164" cy="523220"/>
          </a:xfrm>
          <a:prstGeom prst="rect">
            <a:avLst/>
          </a:prstGeom>
          <a:solidFill>
            <a:srgbClr val="FFFF00"/>
          </a:solidFill>
          <a:ln>
            <a:noFill/>
          </a:ln>
          <a:effectLst>
            <a:outerShdw blurRad="50800" rotWithShape="0" algn="tr" dir="81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lang="fr-FR" sz="2800">
                <a:solidFill>
                  <a:srgbClr val="1E4E79"/>
                </a:solidFill>
                <a:latin typeface="Arial"/>
                <a:ea typeface="Arial"/>
                <a:cs typeface="Arial"/>
                <a:sym typeface="Arial"/>
              </a:rPr>
              <a:t>Améliorer l’accès aux médicaments.</a:t>
            </a:r>
            <a:endParaRPr/>
          </a:p>
        </p:txBody>
      </p:sp>
      <p:sp>
        <p:nvSpPr>
          <p:cNvPr id="198" name="Google Shape;198;p23"/>
          <p:cNvSpPr txBox="1"/>
          <p:nvPr/>
        </p:nvSpPr>
        <p:spPr>
          <a:xfrm>
            <a:off x="116151" y="89225"/>
            <a:ext cx="3923400" cy="831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a:solidFill>
                  <a:srgbClr val="1E4E79"/>
                </a:solidFill>
                <a:latin typeface="Arial"/>
                <a:ea typeface="Arial"/>
                <a:cs typeface="Arial"/>
                <a:sym typeface="Arial"/>
              </a:rPr>
              <a:t>CONTEXTE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500"/>
                                        <p:tgtEl>
                                          <p:spTgt spid="1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500"/>
                                        <p:tgtEl>
                                          <p:spTgt spid="1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B081"/>
        </a:solidFill>
      </p:bgPr>
    </p:bg>
    <p:spTree>
      <p:nvGrpSpPr>
        <p:cNvPr id="202" name="Shape 202"/>
        <p:cNvGrpSpPr/>
        <p:nvPr/>
      </p:nvGrpSpPr>
      <p:grpSpPr>
        <a:xfrm>
          <a:off x="0" y="0"/>
          <a:ext cx="0" cy="0"/>
          <a:chOff x="0" y="0"/>
          <a:chExt cx="0" cy="0"/>
        </a:xfrm>
      </p:grpSpPr>
      <p:pic>
        <p:nvPicPr>
          <p:cNvPr id="203" name="Google Shape;203;p24"/>
          <p:cNvPicPr preferRelativeResize="0"/>
          <p:nvPr/>
        </p:nvPicPr>
        <p:blipFill rotWithShape="1">
          <a:blip r:embed="rId3">
            <a:alphaModFix/>
          </a:blip>
          <a:srcRect b="0" l="0" r="0" t="0"/>
          <a:stretch/>
        </p:blipFill>
        <p:spPr>
          <a:xfrm>
            <a:off x="10416832" y="5670970"/>
            <a:ext cx="1775168" cy="1187030"/>
          </a:xfrm>
          <a:prstGeom prst="rect">
            <a:avLst/>
          </a:prstGeom>
          <a:noFill/>
          <a:ln>
            <a:noFill/>
          </a:ln>
        </p:spPr>
      </p:pic>
      <p:sp>
        <p:nvSpPr>
          <p:cNvPr id="204" name="Google Shape;204;p24"/>
          <p:cNvSpPr txBox="1"/>
          <p:nvPr/>
        </p:nvSpPr>
        <p:spPr>
          <a:xfrm>
            <a:off x="116146" y="740635"/>
            <a:ext cx="10259540"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a:solidFill>
                  <a:srgbClr val="1E4E79"/>
                </a:solidFill>
                <a:latin typeface="Arial"/>
                <a:ea typeface="Arial"/>
                <a:cs typeface="Arial"/>
                <a:sym typeface="Arial"/>
              </a:rPr>
              <a:t>Journée mondiale du diabète 2017</a:t>
            </a:r>
            <a:endParaRPr/>
          </a:p>
        </p:txBody>
      </p:sp>
      <p:sp>
        <p:nvSpPr>
          <p:cNvPr id="205" name="Google Shape;205;p24"/>
          <p:cNvSpPr txBox="1"/>
          <p:nvPr/>
        </p:nvSpPr>
        <p:spPr>
          <a:xfrm>
            <a:off x="116146" y="89214"/>
            <a:ext cx="11741074"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a:solidFill>
                  <a:srgbClr val="1E4E79"/>
                </a:solidFill>
                <a:latin typeface="Arial"/>
                <a:ea typeface="Arial"/>
                <a:cs typeface="Arial"/>
                <a:sym typeface="Arial"/>
              </a:rPr>
              <a:t>SENSIBILISATION - PRÉVENTION</a:t>
            </a:r>
            <a:endParaRPr/>
          </a:p>
        </p:txBody>
      </p:sp>
      <p:pic>
        <p:nvPicPr>
          <p:cNvPr id="206" name="Google Shape;206;p24"/>
          <p:cNvPicPr preferRelativeResize="0"/>
          <p:nvPr/>
        </p:nvPicPr>
        <p:blipFill rotWithShape="1">
          <a:blip r:embed="rId4">
            <a:alphaModFix/>
          </a:blip>
          <a:srcRect b="0" l="0" r="0" t="0"/>
          <a:stretch/>
        </p:blipFill>
        <p:spPr>
          <a:xfrm>
            <a:off x="1898754" y="1735134"/>
            <a:ext cx="8394492" cy="4721902"/>
          </a:xfrm>
          <a:prstGeom prst="rect">
            <a:avLst/>
          </a:prstGeom>
          <a:noFill/>
          <a:ln>
            <a:noFill/>
          </a:ln>
        </p:spPr>
      </p:pic>
      <p:pic>
        <p:nvPicPr>
          <p:cNvPr id="207" name="Google Shape;207;p24"/>
          <p:cNvPicPr preferRelativeResize="0"/>
          <p:nvPr/>
        </p:nvPicPr>
        <p:blipFill rotWithShape="1">
          <a:blip r:embed="rId5">
            <a:alphaModFix/>
          </a:blip>
          <a:srcRect b="0" l="0" r="0" t="0"/>
          <a:stretch/>
        </p:blipFill>
        <p:spPr>
          <a:xfrm>
            <a:off x="1898754" y="1735134"/>
            <a:ext cx="8394492" cy="4721902"/>
          </a:xfrm>
          <a:prstGeom prst="rect">
            <a:avLst/>
          </a:prstGeom>
          <a:noFill/>
          <a:ln>
            <a:noFill/>
          </a:ln>
        </p:spPr>
      </p:pic>
      <p:sp>
        <p:nvSpPr>
          <p:cNvPr id="208" name="Google Shape;208;p24"/>
          <p:cNvSpPr txBox="1"/>
          <p:nvPr/>
        </p:nvSpPr>
        <p:spPr>
          <a:xfrm>
            <a:off x="4057621" y="5248822"/>
            <a:ext cx="3036409" cy="769441"/>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400">
                <a:solidFill>
                  <a:schemeClr val="lt1"/>
                </a:solidFill>
                <a:latin typeface="Arial"/>
                <a:ea typeface="Arial"/>
                <a:cs typeface="Arial"/>
                <a:sym typeface="Arial"/>
              </a:rPr>
              <a:t>MARCHES</a:t>
            </a:r>
            <a:endParaRPr/>
          </a:p>
        </p:txBody>
      </p:sp>
      <p:sp>
        <p:nvSpPr>
          <p:cNvPr id="209" name="Google Shape;209;p24"/>
          <p:cNvSpPr txBox="1"/>
          <p:nvPr/>
        </p:nvSpPr>
        <p:spPr>
          <a:xfrm>
            <a:off x="2826611" y="5243708"/>
            <a:ext cx="6538778" cy="769441"/>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400">
                <a:solidFill>
                  <a:schemeClr val="lt1"/>
                </a:solidFill>
                <a:latin typeface="Arial"/>
                <a:ea typeface="Arial"/>
                <a:cs typeface="Arial"/>
                <a:sym typeface="Arial"/>
              </a:rPr>
              <a:t>ATELIERS CULINAIRES</a:t>
            </a:r>
            <a:endParaRPr/>
          </a:p>
        </p:txBody>
      </p:sp>
      <p:pic>
        <p:nvPicPr>
          <p:cNvPr id="210" name="Google Shape;210;p24"/>
          <p:cNvPicPr preferRelativeResize="0"/>
          <p:nvPr/>
        </p:nvPicPr>
        <p:blipFill rotWithShape="1">
          <a:blip r:embed="rId6">
            <a:alphaModFix/>
          </a:blip>
          <a:srcRect b="0" l="0" r="0" t="0"/>
          <a:stretch/>
        </p:blipFill>
        <p:spPr>
          <a:xfrm>
            <a:off x="1923731" y="1735134"/>
            <a:ext cx="8369515" cy="4950479"/>
          </a:xfrm>
          <a:prstGeom prst="rect">
            <a:avLst/>
          </a:prstGeom>
          <a:noFill/>
          <a:ln>
            <a:noFill/>
          </a:ln>
        </p:spPr>
      </p:pic>
      <p:sp>
        <p:nvSpPr>
          <p:cNvPr id="211" name="Google Shape;211;p24"/>
          <p:cNvSpPr txBox="1"/>
          <p:nvPr/>
        </p:nvSpPr>
        <p:spPr>
          <a:xfrm>
            <a:off x="2726014" y="5628428"/>
            <a:ext cx="6521337" cy="769441"/>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400">
                <a:solidFill>
                  <a:schemeClr val="lt1"/>
                </a:solidFill>
                <a:latin typeface="Arial"/>
                <a:ea typeface="Arial"/>
                <a:cs typeface="Arial"/>
                <a:sym typeface="Arial"/>
              </a:rPr>
              <a:t>ACTIVITÉS SPORTIVES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205"/>
                                        </p:tgtEl>
                                        <p:attrNameLst>
                                          <p:attrName>style.visibility</p:attrName>
                                        </p:attrNameLst>
                                      </p:cBhvr>
                                      <p:to>
                                        <p:strVal val="visible"/>
                                      </p:to>
                                    </p:set>
                                    <p:anim calcmode="lin" valueType="num">
                                      <p:cBhvr additive="base">
                                        <p:cTn dur="500"/>
                                        <p:tgtEl>
                                          <p:spTgt spid="205"/>
                                        </p:tgtEl>
                                        <p:attrNameLst>
                                          <p:attrName>ppt_w</p:attrName>
                                        </p:attrNameLst>
                                      </p:cBhvr>
                                      <p:tavLst>
                                        <p:tav fmla="" tm="0">
                                          <p:val>
                                            <p:strVal val="0"/>
                                          </p:val>
                                        </p:tav>
                                        <p:tav fmla="" tm="100000">
                                          <p:val>
                                            <p:strVal val="#ppt_w"/>
                                          </p:val>
                                        </p:tav>
                                      </p:tavLst>
                                    </p:anim>
                                    <p:anim calcmode="lin" valueType="num">
                                      <p:cBhvr additive="base">
                                        <p:cTn dur="500"/>
                                        <p:tgtEl>
                                          <p:spTgt spid="20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500"/>
                                        <p:tgtEl>
                                          <p:spTgt spid="2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06"/>
                                        </p:tgtEl>
                                        <p:attrNameLst>
                                          <p:attrName>style.visibility</p:attrName>
                                        </p:attrNameLst>
                                      </p:cBhvr>
                                      <p:to>
                                        <p:strVal val="visible"/>
                                      </p:to>
                                    </p:set>
                                    <p:anim calcmode="lin" valueType="num">
                                      <p:cBhvr additive="base">
                                        <p:cTn dur="500"/>
                                        <p:tgtEl>
                                          <p:spTgt spid="206"/>
                                        </p:tgtEl>
                                        <p:attrNameLst>
                                          <p:attrName>ppt_w</p:attrName>
                                        </p:attrNameLst>
                                      </p:cBhvr>
                                      <p:tavLst>
                                        <p:tav fmla="" tm="0">
                                          <p:val>
                                            <p:strVal val="0"/>
                                          </p:val>
                                        </p:tav>
                                        <p:tav fmla="" tm="100000">
                                          <p:val>
                                            <p:strVal val="#ppt_w"/>
                                          </p:val>
                                        </p:tav>
                                      </p:tavLst>
                                    </p:anim>
                                    <p:anim calcmode="lin" valueType="num">
                                      <p:cBhvr additive="base">
                                        <p:cTn dur="500"/>
                                        <p:tgtEl>
                                          <p:spTgt spid="206"/>
                                        </p:tgtEl>
                                        <p:attrNameLst>
                                          <p:attrName>ppt_h</p:attrName>
                                        </p:attrNameLst>
                                      </p:cBhvr>
                                      <p:tavLst>
                                        <p:tav fmla="" tm="0">
                                          <p:val>
                                            <p:strVal val="0"/>
                                          </p:val>
                                        </p:tav>
                                        <p:tav fmla="" tm="100000">
                                          <p:val>
                                            <p:strVal val="#ppt_h"/>
                                          </p:val>
                                        </p:tav>
                                      </p:tavLst>
                                    </p:anim>
                                  </p:childTnLst>
                                </p:cTn>
                              </p:par>
                              <p:par>
                                <p:cTn fill="hold" nodeType="withEffect" presetClass="entr" presetID="1" presetSubtype="0">
                                  <p:stCondLst>
                                    <p:cond delay="0"/>
                                  </p:stCondLst>
                                  <p:childTnLst>
                                    <p:set>
                                      <p:cBhvr>
                                        <p:cTn dur="1" fill="hold">
                                          <p:stCondLst>
                                            <p:cond delay="0"/>
                                          </p:stCondLst>
                                        </p:cTn>
                                        <p:tgtEl>
                                          <p:spTgt spid="2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07"/>
                                        </p:tgtEl>
                                        <p:attrNameLst>
                                          <p:attrName>style.visibility</p:attrName>
                                        </p:attrNameLst>
                                      </p:cBhvr>
                                      <p:to>
                                        <p:strVal val="visible"/>
                                      </p:to>
                                    </p:set>
                                    <p:anim calcmode="lin" valueType="num">
                                      <p:cBhvr additive="base">
                                        <p:cTn dur="500"/>
                                        <p:tgtEl>
                                          <p:spTgt spid="207"/>
                                        </p:tgtEl>
                                        <p:attrNameLst>
                                          <p:attrName>ppt_w</p:attrName>
                                        </p:attrNameLst>
                                      </p:cBhvr>
                                      <p:tavLst>
                                        <p:tav fmla="" tm="0">
                                          <p:val>
                                            <p:strVal val="0"/>
                                          </p:val>
                                        </p:tav>
                                        <p:tav fmla="" tm="100000">
                                          <p:val>
                                            <p:strVal val="#ppt_w"/>
                                          </p:val>
                                        </p:tav>
                                      </p:tavLst>
                                    </p:anim>
                                    <p:anim calcmode="lin" valueType="num">
                                      <p:cBhvr additive="base">
                                        <p:cTn dur="500"/>
                                        <p:tgtEl>
                                          <p:spTgt spid="207"/>
                                        </p:tgtEl>
                                        <p:attrNameLst>
                                          <p:attrName>ppt_h</p:attrName>
                                        </p:attrNameLst>
                                      </p:cBhvr>
                                      <p:tavLst>
                                        <p:tav fmla="" tm="0">
                                          <p:val>
                                            <p:strVal val="0"/>
                                          </p:val>
                                        </p:tav>
                                        <p:tav fmla="" tm="100000">
                                          <p:val>
                                            <p:strVal val="#ppt_h"/>
                                          </p:val>
                                        </p:tav>
                                      </p:tavLst>
                                    </p:anim>
                                  </p:childTnLst>
                                </p:cTn>
                              </p:par>
                              <p:par>
                                <p:cTn fill="hold" nodeType="withEffect" presetClass="entr" presetID="1" presetSubtype="0">
                                  <p:stCondLst>
                                    <p:cond delay="0"/>
                                  </p:stCondLst>
                                  <p:childTnLst>
                                    <p:set>
                                      <p:cBhvr>
                                        <p:cTn dur="1" fill="hold">
                                          <p:stCondLst>
                                            <p:cond delay="0"/>
                                          </p:stCondLst>
                                        </p:cTn>
                                        <p:tgtEl>
                                          <p:spTgt spid="209"/>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
                                          </p:stCondLst>
                                        </p:cTn>
                                        <p:tgtEl>
                                          <p:spTgt spid="206"/>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20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10"/>
                                        </p:tgtEl>
                                        <p:attrNameLst>
                                          <p:attrName>style.visibility</p:attrName>
                                        </p:attrNameLst>
                                      </p:cBhvr>
                                      <p:to>
                                        <p:strVal val="visible"/>
                                      </p:to>
                                    </p:set>
                                    <p:anim calcmode="lin" valueType="num">
                                      <p:cBhvr additive="base">
                                        <p:cTn dur="500"/>
                                        <p:tgtEl>
                                          <p:spTgt spid="210"/>
                                        </p:tgtEl>
                                        <p:attrNameLst>
                                          <p:attrName>ppt_w</p:attrName>
                                        </p:attrNameLst>
                                      </p:cBhvr>
                                      <p:tavLst>
                                        <p:tav fmla="" tm="0">
                                          <p:val>
                                            <p:strVal val="0"/>
                                          </p:val>
                                        </p:tav>
                                        <p:tav fmla="" tm="100000">
                                          <p:val>
                                            <p:strVal val="#ppt_w"/>
                                          </p:val>
                                        </p:tav>
                                      </p:tavLst>
                                    </p:anim>
                                    <p:anim calcmode="lin" valueType="num">
                                      <p:cBhvr additive="base">
                                        <p:cTn dur="500"/>
                                        <p:tgtEl>
                                          <p:spTgt spid="210"/>
                                        </p:tgtEl>
                                        <p:attrNameLst>
                                          <p:attrName>ppt_h</p:attrName>
                                        </p:attrNameLst>
                                      </p:cBhvr>
                                      <p:tavLst>
                                        <p:tav fmla="" tm="0">
                                          <p:val>
                                            <p:strVal val="0"/>
                                          </p:val>
                                        </p:tav>
                                        <p:tav fmla="" tm="100000">
                                          <p:val>
                                            <p:strVal val="#ppt_h"/>
                                          </p:val>
                                        </p:tav>
                                      </p:tavLst>
                                    </p:anim>
                                  </p:childTnLst>
                                </p:cTn>
                              </p:par>
                              <p:par>
                                <p:cTn fill="hold" nodeType="withEffect" presetClass="entr" presetID="1" presetSubtype="0">
                                  <p:stCondLst>
                                    <p:cond delay="0"/>
                                  </p:stCondLst>
                                  <p:childTnLst>
                                    <p:set>
                                      <p:cBhvr>
                                        <p:cTn dur="1" fill="hold">
                                          <p:stCondLst>
                                            <p:cond delay="0"/>
                                          </p:stCondLst>
                                        </p:cTn>
                                        <p:tgtEl>
                                          <p:spTgt spid="211"/>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
                                          </p:stCondLst>
                                        </p:cTn>
                                        <p:tgtEl>
                                          <p:spTgt spid="207"/>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20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B081"/>
        </a:solidFill>
      </p:bgPr>
    </p:bg>
    <p:spTree>
      <p:nvGrpSpPr>
        <p:cNvPr id="215" name="Shape 215"/>
        <p:cNvGrpSpPr/>
        <p:nvPr/>
      </p:nvGrpSpPr>
      <p:grpSpPr>
        <a:xfrm>
          <a:off x="0" y="0"/>
          <a:ext cx="0" cy="0"/>
          <a:chOff x="0" y="0"/>
          <a:chExt cx="0" cy="0"/>
        </a:xfrm>
      </p:grpSpPr>
      <p:pic>
        <p:nvPicPr>
          <p:cNvPr id="216" name="Google Shape;216;p25"/>
          <p:cNvPicPr preferRelativeResize="0"/>
          <p:nvPr/>
        </p:nvPicPr>
        <p:blipFill rotWithShape="1">
          <a:blip r:embed="rId3">
            <a:alphaModFix/>
          </a:blip>
          <a:srcRect b="0" l="0" r="0" t="0"/>
          <a:stretch/>
        </p:blipFill>
        <p:spPr>
          <a:xfrm>
            <a:off x="-439372" y="2145485"/>
            <a:ext cx="6808641" cy="4539094"/>
          </a:xfrm>
          <a:prstGeom prst="rect">
            <a:avLst/>
          </a:prstGeom>
          <a:noFill/>
          <a:ln>
            <a:noFill/>
          </a:ln>
          <a:effectLst>
            <a:outerShdw blurRad="292100" rotWithShape="0" algn="tl" dir="2700000" dist="139700">
              <a:srgbClr val="333333">
                <a:alpha val="64705"/>
              </a:srgbClr>
            </a:outerShdw>
          </a:effectLst>
        </p:spPr>
      </p:pic>
      <p:pic>
        <p:nvPicPr>
          <p:cNvPr id="217" name="Google Shape;217;p25"/>
          <p:cNvPicPr preferRelativeResize="0"/>
          <p:nvPr/>
        </p:nvPicPr>
        <p:blipFill rotWithShape="1">
          <a:blip r:embed="rId4">
            <a:alphaModFix/>
          </a:blip>
          <a:srcRect b="0" l="0" r="0" t="0"/>
          <a:stretch/>
        </p:blipFill>
        <p:spPr>
          <a:xfrm>
            <a:off x="10416832" y="5670970"/>
            <a:ext cx="1775168" cy="1187030"/>
          </a:xfrm>
          <a:prstGeom prst="rect">
            <a:avLst/>
          </a:prstGeom>
          <a:noFill/>
          <a:ln>
            <a:noFill/>
          </a:ln>
        </p:spPr>
      </p:pic>
      <p:sp>
        <p:nvSpPr>
          <p:cNvPr id="218" name="Google Shape;218;p25"/>
          <p:cNvSpPr txBox="1"/>
          <p:nvPr/>
        </p:nvSpPr>
        <p:spPr>
          <a:xfrm>
            <a:off x="116146" y="89214"/>
            <a:ext cx="11741074"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a:solidFill>
                  <a:srgbClr val="1E4E79"/>
                </a:solidFill>
                <a:latin typeface="Arial"/>
                <a:ea typeface="Arial"/>
                <a:cs typeface="Arial"/>
                <a:sym typeface="Arial"/>
              </a:rPr>
              <a:t>SENSIBILISATION - PRÉVENTION</a:t>
            </a:r>
            <a:endParaRPr/>
          </a:p>
        </p:txBody>
      </p:sp>
      <p:sp>
        <p:nvSpPr>
          <p:cNvPr id="219" name="Google Shape;219;p25"/>
          <p:cNvSpPr txBox="1"/>
          <p:nvPr/>
        </p:nvSpPr>
        <p:spPr>
          <a:xfrm>
            <a:off x="1312062" y="2381162"/>
            <a:ext cx="10545158" cy="2246769"/>
          </a:xfrm>
          <a:prstGeom prst="rect">
            <a:avLst/>
          </a:prstGeom>
          <a:noFill/>
          <a:ln>
            <a:noFill/>
          </a:ln>
        </p:spPr>
        <p:txBody>
          <a:bodyPr anchorCtr="0" anchor="t" bIns="45700" lIns="91425" spcFirstLastPara="1" rIns="91425" wrap="square" tIns="45700">
            <a:noAutofit/>
          </a:bodyPr>
          <a:lstStyle/>
          <a:p>
            <a:pPr indent="-457200" lvl="0" marL="45720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Écoles : présentation du travail + activités.</a:t>
            </a:r>
            <a:endParaRPr/>
          </a:p>
          <a:p>
            <a:pPr indent="-457200" lvl="0" marL="45720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Communautés : organisation par elles-mêmes.</a:t>
            </a:r>
            <a:endParaRPr/>
          </a:p>
          <a:p>
            <a:pPr indent="-457200" lvl="0" marL="45720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Centres de santé : dépistages gratuits (1 semaine)</a:t>
            </a:r>
            <a:endParaRPr/>
          </a:p>
          <a:p>
            <a:pPr indent="-457200" lvl="0" marL="45720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Poursuite des activités sportives sous le thème «Manger mieux, bouger plus »</a:t>
            </a:r>
            <a:endParaRPr/>
          </a:p>
        </p:txBody>
      </p:sp>
      <p:sp>
        <p:nvSpPr>
          <p:cNvPr id="220" name="Google Shape;220;p25"/>
          <p:cNvSpPr txBox="1"/>
          <p:nvPr/>
        </p:nvSpPr>
        <p:spPr>
          <a:xfrm>
            <a:off x="116150" y="862275"/>
            <a:ext cx="12002100" cy="1152600"/>
          </a:xfrm>
          <a:prstGeom prst="rect">
            <a:avLst/>
          </a:prstGeom>
          <a:noFill/>
          <a:ln>
            <a:noFill/>
          </a:ln>
        </p:spPr>
        <p:txBody>
          <a:bodyPr anchorCtr="0" anchor="t" bIns="45700" lIns="91425" spcFirstLastPara="1" rIns="91425" wrap="square" tIns="45700">
            <a:noAutofit/>
          </a:bodyPr>
          <a:lstStyle/>
          <a:p>
            <a:pPr indent="0" lvl="0" marL="0" marR="0" rtl="0" algn="l">
              <a:lnSpc>
                <a:spcPct val="85416"/>
              </a:lnSpc>
              <a:spcBef>
                <a:spcPts val="0"/>
              </a:spcBef>
              <a:spcAft>
                <a:spcPts val="0"/>
              </a:spcAft>
              <a:buNone/>
            </a:pPr>
            <a:r>
              <a:rPr b="1" lang="fr-FR" sz="4800">
                <a:solidFill>
                  <a:srgbClr val="1E4E79"/>
                </a:solidFill>
                <a:latin typeface="Arial"/>
                <a:ea typeface="Arial"/>
                <a:cs typeface="Arial"/>
                <a:sym typeface="Arial"/>
              </a:rPr>
              <a:t>Journée mondiale du diabète 2017</a:t>
            </a:r>
            <a:endParaRPr sz="2800">
              <a:solidFill>
                <a:srgbClr val="1E4E79"/>
              </a:solidFill>
              <a:latin typeface="Arial"/>
              <a:ea typeface="Arial"/>
              <a:cs typeface="Arial"/>
              <a:sym typeface="Arial"/>
            </a:endParaRPr>
          </a:p>
        </p:txBody>
      </p:sp>
      <p:pic>
        <p:nvPicPr>
          <p:cNvPr id="221" name="Google Shape;221;p25"/>
          <p:cNvPicPr preferRelativeResize="0"/>
          <p:nvPr/>
        </p:nvPicPr>
        <p:blipFill rotWithShape="1">
          <a:blip r:embed="rId5">
            <a:alphaModFix/>
          </a:blip>
          <a:srcRect b="0" l="0" r="0" t="0"/>
          <a:stretch/>
        </p:blipFill>
        <p:spPr>
          <a:xfrm>
            <a:off x="6369268" y="2130485"/>
            <a:ext cx="6062945" cy="4547209"/>
          </a:xfrm>
          <a:prstGeom prst="rect">
            <a:avLst/>
          </a:prstGeom>
          <a:noFill/>
          <a:ln>
            <a:noFill/>
          </a:ln>
          <a:effectLst>
            <a:outerShdw blurRad="292100" rotWithShape="0" algn="tl" dir="2700000" dist="139700">
              <a:srgbClr val="333333">
                <a:alpha val="64705"/>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500"/>
                                        <p:tgtEl>
                                          <p:spTgt spid="220"/>
                                        </p:tgtEl>
                                      </p:cBhvr>
                                    </p:animEffect>
                                  </p:childTnLst>
                                </p:cTn>
                              </p:par>
                              <p:par>
                                <p:cTn fill="hold" nodeType="with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500"/>
                                        <p:tgtEl>
                                          <p:spTgt spid="2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500"/>
                                        <p:tgtEl>
                                          <p:spTgt spid="216"/>
                                        </p:tgtEl>
                                      </p:cBhvr>
                                    </p:animEffect>
                                  </p:childTnLst>
                                </p:cTn>
                              </p:par>
                              <p:par>
                                <p:cTn fill="hold" nodeType="withEffect" presetClass="exit" presetID="10" presetSubtype="0">
                                  <p:stCondLst>
                                    <p:cond delay="0"/>
                                  </p:stCondLst>
                                  <p:childTnLst>
                                    <p:animEffect filter="fade" transition="out">
                                      <p:cBhvr>
                                        <p:cTn dur="500"/>
                                        <p:tgtEl>
                                          <p:spTgt spid="219"/>
                                        </p:tgtEl>
                                      </p:cBhvr>
                                    </p:animEffect>
                                    <p:set>
                                      <p:cBhvr>
                                        <p:cTn dur="1" fill="hold">
                                          <p:stCondLst>
                                            <p:cond delay="500"/>
                                          </p:stCondLst>
                                        </p:cTn>
                                        <p:tgtEl>
                                          <p:spTgt spid="219"/>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500"/>
                                        <p:tgtEl>
                                          <p:spTgt spid="2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B081"/>
        </a:solidFill>
      </p:bgPr>
    </p:bg>
    <p:spTree>
      <p:nvGrpSpPr>
        <p:cNvPr id="225" name="Shape 225"/>
        <p:cNvGrpSpPr/>
        <p:nvPr/>
      </p:nvGrpSpPr>
      <p:grpSpPr>
        <a:xfrm>
          <a:off x="0" y="0"/>
          <a:ext cx="0" cy="0"/>
          <a:chOff x="0" y="0"/>
          <a:chExt cx="0" cy="0"/>
        </a:xfrm>
      </p:grpSpPr>
      <p:pic>
        <p:nvPicPr>
          <p:cNvPr id="226" name="Google Shape;226;p26"/>
          <p:cNvPicPr preferRelativeResize="0"/>
          <p:nvPr/>
        </p:nvPicPr>
        <p:blipFill rotWithShape="1">
          <a:blip r:embed="rId3">
            <a:alphaModFix/>
          </a:blip>
          <a:srcRect b="0" l="0" r="0" t="0"/>
          <a:stretch/>
        </p:blipFill>
        <p:spPr>
          <a:xfrm>
            <a:off x="10416832" y="5670970"/>
            <a:ext cx="1775168" cy="1187030"/>
          </a:xfrm>
          <a:prstGeom prst="rect">
            <a:avLst/>
          </a:prstGeom>
          <a:noFill/>
          <a:ln>
            <a:noFill/>
          </a:ln>
        </p:spPr>
      </p:pic>
      <p:sp>
        <p:nvSpPr>
          <p:cNvPr id="227" name="Google Shape;227;p26"/>
          <p:cNvSpPr txBox="1"/>
          <p:nvPr/>
        </p:nvSpPr>
        <p:spPr>
          <a:xfrm>
            <a:off x="116146" y="89214"/>
            <a:ext cx="11741074"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a:solidFill>
                  <a:srgbClr val="1E4E79"/>
                </a:solidFill>
                <a:latin typeface="Arial"/>
                <a:ea typeface="Arial"/>
                <a:cs typeface="Arial"/>
                <a:sym typeface="Arial"/>
              </a:rPr>
              <a:t>SENSIBILISATION - PRÉVENTION</a:t>
            </a:r>
            <a:endParaRPr/>
          </a:p>
        </p:txBody>
      </p:sp>
      <p:sp>
        <p:nvSpPr>
          <p:cNvPr id="228" name="Google Shape;228;p26"/>
          <p:cNvSpPr txBox="1"/>
          <p:nvPr/>
        </p:nvSpPr>
        <p:spPr>
          <a:xfrm>
            <a:off x="423874" y="2545271"/>
            <a:ext cx="4435851" cy="523220"/>
          </a:xfrm>
          <a:prstGeom prst="rect">
            <a:avLst/>
          </a:prstGeom>
          <a:noFill/>
          <a:ln>
            <a:noFill/>
          </a:ln>
        </p:spPr>
        <p:txBody>
          <a:bodyPr anchorCtr="0" anchor="t" bIns="45700" lIns="91425" spcFirstLastPara="1" rIns="91425" wrap="square" tIns="45700">
            <a:noAutofit/>
          </a:bodyPr>
          <a:lstStyle/>
          <a:p>
            <a:pPr indent="-457200" lvl="0" marL="45720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Messages à la radio.</a:t>
            </a:r>
            <a:endParaRPr/>
          </a:p>
        </p:txBody>
      </p:sp>
      <p:sp>
        <p:nvSpPr>
          <p:cNvPr id="229" name="Google Shape;229;p26"/>
          <p:cNvSpPr txBox="1"/>
          <p:nvPr/>
        </p:nvSpPr>
        <p:spPr>
          <a:xfrm>
            <a:off x="116146" y="941100"/>
            <a:ext cx="4839786"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a:solidFill>
                  <a:srgbClr val="1E4E79"/>
                </a:solidFill>
                <a:latin typeface="Arial"/>
                <a:ea typeface="Arial"/>
                <a:cs typeface="Arial"/>
                <a:sym typeface="Arial"/>
              </a:rPr>
              <a:t>Communication</a:t>
            </a:r>
            <a:endParaRPr sz="2800">
              <a:solidFill>
                <a:srgbClr val="1E4E79"/>
              </a:solidFill>
              <a:latin typeface="Arial"/>
              <a:ea typeface="Arial"/>
              <a:cs typeface="Arial"/>
              <a:sym typeface="Arial"/>
            </a:endParaRPr>
          </a:p>
        </p:txBody>
      </p:sp>
      <p:sp>
        <p:nvSpPr>
          <p:cNvPr id="230" name="Google Shape;230;p26"/>
          <p:cNvSpPr txBox="1"/>
          <p:nvPr/>
        </p:nvSpPr>
        <p:spPr>
          <a:xfrm>
            <a:off x="423874" y="2003032"/>
            <a:ext cx="3452312" cy="523220"/>
          </a:xfrm>
          <a:prstGeom prst="rect">
            <a:avLst/>
          </a:prstGeom>
          <a:noFill/>
          <a:ln>
            <a:noFill/>
          </a:ln>
        </p:spPr>
        <p:txBody>
          <a:bodyPr anchorCtr="0" anchor="t" bIns="45700" lIns="91425" spcFirstLastPara="1" rIns="91425" wrap="square" tIns="45700">
            <a:noAutofit/>
          </a:bodyPr>
          <a:lstStyle/>
          <a:p>
            <a:pPr indent="-457200" lvl="0" marL="45720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Flyers et posters.</a:t>
            </a:r>
            <a:endParaRPr/>
          </a:p>
        </p:txBody>
      </p:sp>
      <p:sp>
        <p:nvSpPr>
          <p:cNvPr id="231" name="Google Shape;231;p26"/>
          <p:cNvSpPr txBox="1"/>
          <p:nvPr/>
        </p:nvSpPr>
        <p:spPr>
          <a:xfrm>
            <a:off x="423874" y="3031418"/>
            <a:ext cx="5008790" cy="954107"/>
          </a:xfrm>
          <a:prstGeom prst="rect">
            <a:avLst/>
          </a:prstGeom>
          <a:noFill/>
          <a:ln>
            <a:noFill/>
          </a:ln>
        </p:spPr>
        <p:txBody>
          <a:bodyPr anchorCtr="0" anchor="t" bIns="45700" lIns="91425" spcFirstLastPara="1" rIns="91425" wrap="square" tIns="45700">
            <a:noAutofit/>
          </a:bodyPr>
          <a:lstStyle/>
          <a:p>
            <a:pPr indent="-457200" lvl="0" marL="45720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Distribution de cadeaux : </a:t>
            </a:r>
            <a:br>
              <a:rPr lang="fr-FR" sz="2800">
                <a:solidFill>
                  <a:srgbClr val="1E4E79"/>
                </a:solidFill>
                <a:latin typeface="Arial"/>
                <a:ea typeface="Arial"/>
                <a:cs typeface="Arial"/>
                <a:sym typeface="Arial"/>
              </a:rPr>
            </a:br>
            <a:r>
              <a:rPr lang="fr-FR" sz="2800">
                <a:solidFill>
                  <a:srgbClr val="1E4E79"/>
                </a:solidFill>
                <a:latin typeface="Arial"/>
                <a:ea typeface="Arial"/>
                <a:cs typeface="Arial"/>
                <a:sym typeface="Arial"/>
              </a:rPr>
              <a:t>t-shirts, stylos, casquettes.</a:t>
            </a:r>
            <a:endParaRPr/>
          </a:p>
        </p:txBody>
      </p:sp>
      <p:pic>
        <p:nvPicPr>
          <p:cNvPr id="232" name="Google Shape;232;p26"/>
          <p:cNvPicPr preferRelativeResize="0"/>
          <p:nvPr/>
        </p:nvPicPr>
        <p:blipFill rotWithShape="1">
          <a:blip r:embed="rId4">
            <a:alphaModFix/>
          </a:blip>
          <a:srcRect b="0" l="0" r="0" t="0"/>
          <a:stretch/>
        </p:blipFill>
        <p:spPr>
          <a:xfrm>
            <a:off x="4758469" y="504712"/>
            <a:ext cx="6214331" cy="4672588"/>
          </a:xfrm>
          <a:prstGeom prst="rect">
            <a:avLst/>
          </a:prstGeom>
          <a:noFill/>
          <a:ln>
            <a:noFill/>
          </a:ln>
          <a:effectLst>
            <a:outerShdw blurRad="190500" sx="102000" rotWithShape="0" algn="tr" dir="8100000" dist="38100" sy="102000">
              <a:srgbClr val="000000">
                <a:alpha val="40000"/>
              </a:srgbClr>
            </a:outerShdw>
          </a:effectLst>
        </p:spPr>
      </p:pic>
      <p:pic>
        <p:nvPicPr>
          <p:cNvPr id="233" name="Google Shape;233;p26"/>
          <p:cNvPicPr preferRelativeResize="0"/>
          <p:nvPr/>
        </p:nvPicPr>
        <p:blipFill rotWithShape="1">
          <a:blip r:embed="rId5">
            <a:alphaModFix/>
          </a:blip>
          <a:srcRect b="0" l="0" r="0" t="0"/>
          <a:stretch/>
        </p:blipFill>
        <p:spPr>
          <a:xfrm>
            <a:off x="5200138" y="1516789"/>
            <a:ext cx="3868610" cy="5316408"/>
          </a:xfrm>
          <a:prstGeom prst="rect">
            <a:avLst/>
          </a:prstGeom>
          <a:noFill/>
          <a:ln>
            <a:noFill/>
          </a:ln>
          <a:effectLst>
            <a:outerShdw blurRad="190500" sx="103000" rotWithShape="0" algn="tr" dir="8100000" dist="38100" sy="103000">
              <a:srgbClr val="000000">
                <a:alpha val="40000"/>
              </a:srgbClr>
            </a:outerShdw>
          </a:effectLst>
        </p:spPr>
      </p:pic>
      <p:pic>
        <p:nvPicPr>
          <p:cNvPr id="234" name="Google Shape;234;p26"/>
          <p:cNvPicPr preferRelativeResize="0"/>
          <p:nvPr/>
        </p:nvPicPr>
        <p:blipFill rotWithShape="1">
          <a:blip r:embed="rId6">
            <a:alphaModFix/>
          </a:blip>
          <a:srcRect b="0" l="0" r="0" t="0"/>
          <a:stretch/>
        </p:blipFill>
        <p:spPr>
          <a:xfrm>
            <a:off x="7842122" y="4040595"/>
            <a:ext cx="2831857" cy="1935442"/>
          </a:xfrm>
          <a:prstGeom prst="rect">
            <a:avLst/>
          </a:prstGeom>
          <a:noFill/>
          <a:ln>
            <a:noFill/>
          </a:ln>
          <a:effectLst>
            <a:outerShdw blurRad="190500" sx="108000" rotWithShape="0" algn="ctr" dir="5400000" dist="50800" sy="108000">
              <a:schemeClr val="dk1">
                <a:alpha val="40000"/>
              </a:schemeClr>
            </a:outerShdw>
          </a:effectLst>
        </p:spPr>
      </p:pic>
      <p:pic>
        <p:nvPicPr>
          <p:cNvPr id="235" name="Google Shape;235;p26"/>
          <p:cNvPicPr preferRelativeResize="0"/>
          <p:nvPr/>
        </p:nvPicPr>
        <p:blipFill rotWithShape="1">
          <a:blip r:embed="rId7">
            <a:alphaModFix/>
          </a:blip>
          <a:srcRect b="0" l="0" r="0" t="0"/>
          <a:stretch/>
        </p:blipFill>
        <p:spPr>
          <a:xfrm>
            <a:off x="810342" y="4424431"/>
            <a:ext cx="6324101" cy="1505738"/>
          </a:xfrm>
          <a:prstGeom prst="rect">
            <a:avLst/>
          </a:prstGeom>
          <a:noFill/>
          <a:ln>
            <a:noFill/>
          </a:ln>
          <a:effectLst>
            <a:outerShdw blurRad="190500" sx="104000" rotWithShape="0" algn="tr" dir="8100000" dist="38100" sy="104000">
              <a:srgbClr val="000000">
                <a:alpha val="40000"/>
              </a:srgbClr>
            </a:outerShdw>
          </a:effectLst>
        </p:spPr>
      </p:pic>
      <p:sp>
        <p:nvSpPr>
          <p:cNvPr id="236" name="Google Shape;236;p26"/>
          <p:cNvSpPr txBox="1"/>
          <p:nvPr/>
        </p:nvSpPr>
        <p:spPr>
          <a:xfrm>
            <a:off x="423874" y="3887239"/>
            <a:ext cx="5008790" cy="523220"/>
          </a:xfrm>
          <a:prstGeom prst="rect">
            <a:avLst/>
          </a:prstGeom>
          <a:noFill/>
          <a:ln>
            <a:noFill/>
          </a:ln>
        </p:spPr>
        <p:txBody>
          <a:bodyPr anchorCtr="0" anchor="t" bIns="45700" lIns="91425" spcFirstLastPara="1" rIns="91425" wrap="square" tIns="45700">
            <a:noAutofit/>
          </a:bodyPr>
          <a:lstStyle/>
          <a:p>
            <a:pPr indent="-457200" lvl="0" marL="45720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Documents pédagogiques</a:t>
            </a:r>
            <a:endParaRPr/>
          </a:p>
        </p:txBody>
      </p:sp>
      <p:pic>
        <p:nvPicPr>
          <p:cNvPr id="237" name="Google Shape;237;p26"/>
          <p:cNvPicPr preferRelativeResize="0"/>
          <p:nvPr/>
        </p:nvPicPr>
        <p:blipFill rotWithShape="1">
          <a:blip r:embed="rId8">
            <a:alphaModFix/>
          </a:blip>
          <a:srcRect b="0" l="0" r="0" t="0"/>
          <a:stretch/>
        </p:blipFill>
        <p:spPr>
          <a:xfrm rot="351693">
            <a:off x="5935304" y="973101"/>
            <a:ext cx="3936170" cy="5522291"/>
          </a:xfrm>
          <a:prstGeom prst="rect">
            <a:avLst/>
          </a:prstGeom>
          <a:noFill/>
          <a:ln>
            <a:noFill/>
          </a:ln>
          <a:effectLst>
            <a:outerShdw blurRad="292100" rotWithShape="0" algn="tl" dir="2700000" dist="139700">
              <a:srgbClr val="333333">
                <a:alpha val="64705"/>
              </a:srgbClr>
            </a:outerShdw>
          </a:effectLst>
        </p:spPr>
      </p:pic>
      <p:pic>
        <p:nvPicPr>
          <p:cNvPr id="238" name="Google Shape;238;p26"/>
          <p:cNvPicPr preferRelativeResize="0"/>
          <p:nvPr/>
        </p:nvPicPr>
        <p:blipFill rotWithShape="1">
          <a:blip r:embed="rId9">
            <a:alphaModFix/>
          </a:blip>
          <a:srcRect b="0" l="0" r="0" t="0"/>
          <a:stretch/>
        </p:blipFill>
        <p:spPr>
          <a:xfrm rot="730798">
            <a:off x="1411952" y="4051226"/>
            <a:ext cx="4133154" cy="2786697"/>
          </a:xfrm>
          <a:prstGeom prst="rect">
            <a:avLst/>
          </a:prstGeom>
          <a:noFill/>
          <a:ln>
            <a:noFill/>
          </a:ln>
          <a:effectLst>
            <a:outerShdw blurRad="292100" rotWithShape="0" algn="tl" dir="2700000" dist="139700">
              <a:srgbClr val="333333">
                <a:alpha val="64705"/>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500"/>
                                        <p:tgtEl>
                                          <p:spTgt spid="2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500"/>
                                        <p:tgtEl>
                                          <p:spTgt spid="23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500"/>
                                        <p:tgtEl>
                                          <p:spTgt spid="2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500"/>
                                        <p:tgtEl>
                                          <p:spTgt spid="2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500"/>
                                        <p:tgtEl>
                                          <p:spTgt spid="23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500"/>
                                        <p:tgtEl>
                                          <p:spTgt spid="2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500"/>
                                        <p:tgtEl>
                                          <p:spTgt spid="2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500"/>
                                        <p:tgtEl>
                                          <p:spTgt spid="2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500"/>
                                        <p:tgtEl>
                                          <p:spTgt spid="23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500"/>
                                        <p:tgtEl>
                                          <p:spTgt spid="237"/>
                                        </p:tgtEl>
                                      </p:cBhvr>
                                    </p:animEffect>
                                  </p:childTnLst>
                                </p:cTn>
                              </p:par>
                              <p:par>
                                <p:cTn fill="hold" nodeType="withEffect" presetClass="exit" presetID="1" presetSubtype="0">
                                  <p:stCondLst>
                                    <p:cond delay="0"/>
                                  </p:stCondLst>
                                  <p:childTnLst>
                                    <p:set>
                                      <p:cBhvr>
                                        <p:cTn dur="1" fill="hold">
                                          <p:stCondLst>
                                            <p:cond delay="1"/>
                                          </p:stCondLst>
                                        </p:cTn>
                                        <p:tgtEl>
                                          <p:spTgt spid="232"/>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233"/>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235"/>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234"/>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500"/>
                                        <p:tgtEl>
                                          <p:spTgt spid="2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B081"/>
        </a:solidFill>
      </p:bgPr>
    </p:bg>
    <p:spTree>
      <p:nvGrpSpPr>
        <p:cNvPr id="242" name="Shape 242"/>
        <p:cNvGrpSpPr/>
        <p:nvPr/>
      </p:nvGrpSpPr>
      <p:grpSpPr>
        <a:xfrm>
          <a:off x="0" y="0"/>
          <a:ext cx="0" cy="0"/>
          <a:chOff x="0" y="0"/>
          <a:chExt cx="0" cy="0"/>
        </a:xfrm>
      </p:grpSpPr>
      <p:pic>
        <p:nvPicPr>
          <p:cNvPr id="243" name="Google Shape;243;p27"/>
          <p:cNvPicPr preferRelativeResize="0"/>
          <p:nvPr/>
        </p:nvPicPr>
        <p:blipFill rotWithShape="1">
          <a:blip r:embed="rId3">
            <a:alphaModFix/>
          </a:blip>
          <a:srcRect b="0" l="0" r="0" t="0"/>
          <a:stretch/>
        </p:blipFill>
        <p:spPr>
          <a:xfrm>
            <a:off x="10416832" y="5670970"/>
            <a:ext cx="1775168" cy="1187030"/>
          </a:xfrm>
          <a:prstGeom prst="rect">
            <a:avLst/>
          </a:prstGeom>
          <a:noFill/>
          <a:ln>
            <a:noFill/>
          </a:ln>
        </p:spPr>
      </p:pic>
      <p:sp>
        <p:nvSpPr>
          <p:cNvPr id="244" name="Google Shape;244;p27"/>
          <p:cNvSpPr txBox="1"/>
          <p:nvPr/>
        </p:nvSpPr>
        <p:spPr>
          <a:xfrm>
            <a:off x="116146" y="89214"/>
            <a:ext cx="11741074"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a:solidFill>
                  <a:srgbClr val="1E4E79"/>
                </a:solidFill>
                <a:latin typeface="Arial"/>
                <a:ea typeface="Arial"/>
                <a:cs typeface="Arial"/>
                <a:sym typeface="Arial"/>
              </a:rPr>
              <a:t>SENSIBILISATION - PRÉVENTION</a:t>
            </a:r>
            <a:endParaRPr/>
          </a:p>
        </p:txBody>
      </p:sp>
      <p:sp>
        <p:nvSpPr>
          <p:cNvPr id="245" name="Google Shape;245;p27"/>
          <p:cNvSpPr txBox="1"/>
          <p:nvPr/>
        </p:nvSpPr>
        <p:spPr>
          <a:xfrm>
            <a:off x="116146" y="941100"/>
            <a:ext cx="4839786"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a:solidFill>
                  <a:srgbClr val="1E4E79"/>
                </a:solidFill>
                <a:latin typeface="Arial"/>
                <a:ea typeface="Arial"/>
                <a:cs typeface="Arial"/>
                <a:sym typeface="Arial"/>
              </a:rPr>
              <a:t>Communication</a:t>
            </a:r>
            <a:endParaRPr sz="2800">
              <a:solidFill>
                <a:srgbClr val="1E4E79"/>
              </a:solidFill>
              <a:latin typeface="Arial"/>
              <a:ea typeface="Arial"/>
              <a:cs typeface="Arial"/>
              <a:sym typeface="Arial"/>
            </a:endParaRPr>
          </a:p>
        </p:txBody>
      </p:sp>
      <p:sp>
        <p:nvSpPr>
          <p:cNvPr id="246" name="Google Shape;246;p27"/>
          <p:cNvSpPr txBox="1"/>
          <p:nvPr/>
        </p:nvSpPr>
        <p:spPr>
          <a:xfrm>
            <a:off x="949909" y="3345000"/>
            <a:ext cx="5008790" cy="1815882"/>
          </a:xfrm>
          <a:prstGeom prst="rect">
            <a:avLst/>
          </a:prstGeom>
          <a:noFill/>
          <a:ln>
            <a:noFill/>
          </a:ln>
        </p:spPr>
        <p:txBody>
          <a:bodyPr anchorCtr="0" anchor="t" bIns="45700" lIns="91425" spcFirstLastPara="1" rIns="91425" wrap="square" tIns="45700">
            <a:noAutofit/>
          </a:bodyPr>
          <a:lstStyle/>
          <a:p>
            <a:pPr indent="-457200" lvl="0" marL="45720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Vente de porte-clefs publicitaires destinée à véhiculer le message de notre action au Bénin.</a:t>
            </a:r>
            <a:endParaRPr sz="2800">
              <a:solidFill>
                <a:srgbClr val="1E4E79"/>
              </a:solidFill>
              <a:latin typeface="Arial"/>
              <a:ea typeface="Arial"/>
              <a:cs typeface="Arial"/>
              <a:sym typeface="Arial"/>
            </a:endParaRPr>
          </a:p>
        </p:txBody>
      </p:sp>
      <p:pic>
        <p:nvPicPr>
          <p:cNvPr id="247" name="Google Shape;247;p27"/>
          <p:cNvPicPr preferRelativeResize="0"/>
          <p:nvPr/>
        </p:nvPicPr>
        <p:blipFill rotWithShape="1">
          <a:blip r:embed="rId4">
            <a:alphaModFix/>
          </a:blip>
          <a:srcRect b="0" l="0" r="0" t="0"/>
          <a:stretch/>
        </p:blipFill>
        <p:spPr>
          <a:xfrm>
            <a:off x="6200060" y="625171"/>
            <a:ext cx="5415799" cy="6121393"/>
          </a:xfrm>
          <a:prstGeom prst="rect">
            <a:avLst/>
          </a:prstGeom>
          <a:noFill/>
          <a:ln>
            <a:noFill/>
          </a:ln>
          <a:effectLst>
            <a:outerShdw blurRad="190500" sx="104000" rotWithShape="0" algn="tr" sy="104000">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500"/>
                                        <p:tgtEl>
                                          <p:spTgt spid="246"/>
                                        </p:tgtEl>
                                      </p:cBhvr>
                                    </p:animEffec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247"/>
                                        </p:tgtEl>
                                        <p:attrNameLst>
                                          <p:attrName>style.visibility</p:attrName>
                                        </p:attrNameLst>
                                      </p:cBhvr>
                                      <p:to>
                                        <p:strVal val="visible"/>
                                      </p:to>
                                    </p:set>
                                    <p:anim calcmode="lin" valueType="num">
                                      <p:cBhvr additive="base">
                                        <p:cTn dur="500"/>
                                        <p:tgtEl>
                                          <p:spTgt spid="247"/>
                                        </p:tgtEl>
                                        <p:attrNameLst>
                                          <p:attrName>ppt_w</p:attrName>
                                        </p:attrNameLst>
                                      </p:cBhvr>
                                      <p:tavLst>
                                        <p:tav fmla="" tm="0">
                                          <p:val>
                                            <p:strVal val="0"/>
                                          </p:val>
                                        </p:tav>
                                        <p:tav fmla="" tm="100000">
                                          <p:val>
                                            <p:strVal val="#ppt_w"/>
                                          </p:val>
                                        </p:tav>
                                      </p:tavLst>
                                    </p:anim>
                                    <p:anim calcmode="lin" valueType="num">
                                      <p:cBhvr additive="base">
                                        <p:cTn dur="500"/>
                                        <p:tgtEl>
                                          <p:spTgt spid="24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B081"/>
        </a:solidFill>
      </p:bgPr>
    </p:bg>
    <p:spTree>
      <p:nvGrpSpPr>
        <p:cNvPr id="251" name="Shape 251"/>
        <p:cNvGrpSpPr/>
        <p:nvPr/>
      </p:nvGrpSpPr>
      <p:grpSpPr>
        <a:xfrm>
          <a:off x="0" y="0"/>
          <a:ext cx="0" cy="0"/>
          <a:chOff x="0" y="0"/>
          <a:chExt cx="0" cy="0"/>
        </a:xfrm>
      </p:grpSpPr>
      <p:sp>
        <p:nvSpPr>
          <p:cNvPr id="252" name="Google Shape;252;p28"/>
          <p:cNvSpPr txBox="1"/>
          <p:nvPr/>
        </p:nvSpPr>
        <p:spPr>
          <a:xfrm>
            <a:off x="116146" y="89214"/>
            <a:ext cx="11741074"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a:solidFill>
                  <a:srgbClr val="1E4E79"/>
                </a:solidFill>
                <a:latin typeface="Arial"/>
                <a:ea typeface="Arial"/>
                <a:cs typeface="Arial"/>
                <a:sym typeface="Arial"/>
              </a:rPr>
              <a:t>SENSIBILISATION - PRÉVENTION</a:t>
            </a:r>
            <a:endParaRPr/>
          </a:p>
        </p:txBody>
      </p:sp>
      <p:sp>
        <p:nvSpPr>
          <p:cNvPr id="253" name="Google Shape;253;p28"/>
          <p:cNvSpPr txBox="1"/>
          <p:nvPr/>
        </p:nvSpPr>
        <p:spPr>
          <a:xfrm>
            <a:off x="4773190" y="870203"/>
            <a:ext cx="10545158" cy="1384995"/>
          </a:xfrm>
          <a:prstGeom prst="rect">
            <a:avLst/>
          </a:prstGeom>
          <a:noFill/>
          <a:ln>
            <a:noFill/>
          </a:ln>
        </p:spPr>
        <p:txBody>
          <a:bodyPr anchorCtr="0" anchor="t" bIns="45700" lIns="91425" spcFirstLastPara="1" rIns="91425" wrap="square" tIns="45700">
            <a:noAutofit/>
          </a:bodyPr>
          <a:lstStyle/>
          <a:p>
            <a:pPr indent="-457200" lvl="0" marL="45720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Élaboration d’un jardin pédagogique.</a:t>
            </a:r>
            <a:endParaRPr/>
          </a:p>
          <a:p>
            <a:pPr indent="-457200" lvl="0" marL="45720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Développer des jardins pédagogiques.</a:t>
            </a:r>
            <a:endParaRPr/>
          </a:p>
          <a:p>
            <a:pPr indent="-457200" lvl="0" marL="45720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Développer des cantines scolaires.</a:t>
            </a:r>
            <a:endParaRPr/>
          </a:p>
        </p:txBody>
      </p:sp>
      <p:sp>
        <p:nvSpPr>
          <p:cNvPr id="254" name="Google Shape;254;p28"/>
          <p:cNvSpPr txBox="1"/>
          <p:nvPr/>
        </p:nvSpPr>
        <p:spPr>
          <a:xfrm>
            <a:off x="116151" y="941100"/>
            <a:ext cx="4254900" cy="831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a:solidFill>
                  <a:srgbClr val="1E4E79"/>
                </a:solidFill>
                <a:latin typeface="Arial"/>
                <a:ea typeface="Arial"/>
                <a:cs typeface="Arial"/>
                <a:sym typeface="Arial"/>
              </a:rPr>
              <a:t>Projet</a:t>
            </a:r>
            <a:r>
              <a:rPr b="1" lang="fr-FR" sz="4800">
                <a:solidFill>
                  <a:srgbClr val="1E4E79"/>
                </a:solidFill>
              </a:rPr>
              <a:t> </a:t>
            </a:r>
            <a:r>
              <a:rPr b="1" lang="fr-FR" sz="4800">
                <a:solidFill>
                  <a:srgbClr val="1E4E79"/>
                </a:solidFill>
                <a:latin typeface="Arial"/>
                <a:ea typeface="Arial"/>
                <a:cs typeface="Arial"/>
                <a:sym typeface="Arial"/>
              </a:rPr>
              <a:t>école</a:t>
            </a:r>
            <a:endParaRPr sz="2800">
              <a:solidFill>
                <a:srgbClr val="1E4E79"/>
              </a:solidFill>
              <a:latin typeface="Arial"/>
              <a:ea typeface="Arial"/>
              <a:cs typeface="Arial"/>
              <a:sym typeface="Arial"/>
            </a:endParaRPr>
          </a:p>
        </p:txBody>
      </p:sp>
      <p:pic>
        <p:nvPicPr>
          <p:cNvPr id="255" name="Google Shape;255;p28"/>
          <p:cNvPicPr preferRelativeResize="0"/>
          <p:nvPr/>
        </p:nvPicPr>
        <p:blipFill rotWithShape="1">
          <a:blip r:embed="rId3">
            <a:alphaModFix/>
          </a:blip>
          <a:srcRect b="0" l="15289" r="15581" t="25375"/>
          <a:stretch/>
        </p:blipFill>
        <p:spPr>
          <a:xfrm rot="-5400000">
            <a:off x="-593345" y="3027399"/>
            <a:ext cx="4418709" cy="3193086"/>
          </a:xfrm>
          <a:prstGeom prst="rect">
            <a:avLst/>
          </a:prstGeom>
          <a:noFill/>
          <a:ln>
            <a:noFill/>
          </a:ln>
        </p:spPr>
      </p:pic>
      <p:pic>
        <p:nvPicPr>
          <p:cNvPr id="256" name="Google Shape;256;p28"/>
          <p:cNvPicPr preferRelativeResize="0"/>
          <p:nvPr/>
        </p:nvPicPr>
        <p:blipFill rotWithShape="1">
          <a:blip r:embed="rId4">
            <a:alphaModFix/>
          </a:blip>
          <a:srcRect b="0" l="0" r="0" t="0"/>
          <a:stretch/>
        </p:blipFill>
        <p:spPr>
          <a:xfrm>
            <a:off x="3212553" y="2414587"/>
            <a:ext cx="5924550" cy="4443413"/>
          </a:xfrm>
          <a:prstGeom prst="rect">
            <a:avLst/>
          </a:prstGeom>
          <a:noFill/>
          <a:ln>
            <a:noFill/>
          </a:ln>
        </p:spPr>
      </p:pic>
      <p:pic>
        <p:nvPicPr>
          <p:cNvPr id="257" name="Google Shape;257;p28"/>
          <p:cNvPicPr preferRelativeResize="0"/>
          <p:nvPr/>
        </p:nvPicPr>
        <p:blipFill rotWithShape="1">
          <a:blip r:embed="rId5">
            <a:alphaModFix/>
          </a:blip>
          <a:srcRect b="0" l="0" r="0" t="0"/>
          <a:stretch/>
        </p:blipFill>
        <p:spPr>
          <a:xfrm>
            <a:off x="9012200" y="2414587"/>
            <a:ext cx="3167169" cy="444341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500"/>
                                        <p:tgtEl>
                                          <p:spTgt spid="2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500"/>
                                        <p:tgtEl>
                                          <p:spTgt spid="25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500"/>
                                        <p:tgtEl>
                                          <p:spTgt spid="25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500"/>
                                        <p:tgtEl>
                                          <p:spTgt spid="256"/>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57"/>
                                        </p:tgtEl>
                                        <p:attrNameLst>
                                          <p:attrName>style.visibility</p:attrName>
                                        </p:attrNameLst>
                                      </p:cBhvr>
                                      <p:to>
                                        <p:strVal val="visible"/>
                                      </p:to>
                                    </p:set>
                                    <p:animEffect filter="fade" transition="in">
                                      <p:cBhvr>
                                        <p:cTn dur="500"/>
                                        <p:tgtEl>
                                          <p:spTgt spid="2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B081"/>
        </a:solidFill>
      </p:bgPr>
    </p:bg>
    <p:spTree>
      <p:nvGrpSpPr>
        <p:cNvPr id="261" name="Shape 261"/>
        <p:cNvGrpSpPr/>
        <p:nvPr/>
      </p:nvGrpSpPr>
      <p:grpSpPr>
        <a:xfrm>
          <a:off x="0" y="0"/>
          <a:ext cx="0" cy="0"/>
          <a:chOff x="0" y="0"/>
          <a:chExt cx="0" cy="0"/>
        </a:xfrm>
      </p:grpSpPr>
      <p:sp>
        <p:nvSpPr>
          <p:cNvPr id="262" name="Google Shape;262;p29"/>
          <p:cNvSpPr txBox="1"/>
          <p:nvPr/>
        </p:nvSpPr>
        <p:spPr>
          <a:xfrm>
            <a:off x="116146" y="89214"/>
            <a:ext cx="11741074"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a:solidFill>
                  <a:srgbClr val="1E4E79"/>
                </a:solidFill>
                <a:latin typeface="Arial"/>
                <a:ea typeface="Arial"/>
                <a:cs typeface="Arial"/>
                <a:sym typeface="Arial"/>
              </a:rPr>
              <a:t>SENSIBILISATION - PRÉVENTION</a:t>
            </a:r>
            <a:endParaRPr/>
          </a:p>
        </p:txBody>
      </p:sp>
      <p:sp>
        <p:nvSpPr>
          <p:cNvPr id="263" name="Google Shape;263;p29"/>
          <p:cNvSpPr txBox="1"/>
          <p:nvPr/>
        </p:nvSpPr>
        <p:spPr>
          <a:xfrm>
            <a:off x="338982" y="1856473"/>
            <a:ext cx="10545158" cy="553998"/>
          </a:xfrm>
          <a:prstGeom prst="rect">
            <a:avLst/>
          </a:prstGeom>
          <a:solidFill>
            <a:srgbClr val="FFFF00"/>
          </a:solidFill>
          <a:ln>
            <a:noFill/>
          </a:ln>
          <a:effectLst>
            <a:outerShdw blurRad="190500" rotWithShape="0" algn="tl" dir="2700000" dist="101600">
              <a:srgbClr val="000000">
                <a:alpha val="40000"/>
              </a:srgbClr>
            </a:outerShdw>
          </a:effectLst>
        </p:spPr>
        <p:txBody>
          <a:bodyPr anchorCtr="0" anchor="t" bIns="45700" lIns="91425" spcFirstLastPara="1" rIns="91425" wrap="square" tIns="45700">
            <a:noAutofit/>
          </a:bodyPr>
          <a:lstStyle/>
          <a:p>
            <a:pPr indent="-457200" lvl="0" marL="457200" marR="0" rtl="0" algn="l">
              <a:spcBef>
                <a:spcPts val="0"/>
              </a:spcBef>
              <a:spcAft>
                <a:spcPts val="0"/>
              </a:spcAft>
              <a:buClr>
                <a:srgbClr val="FF0000"/>
              </a:buClr>
              <a:buSzPts val="3000"/>
              <a:buFont typeface="Arial"/>
              <a:buChar char="•"/>
            </a:pPr>
            <a:r>
              <a:rPr b="1" lang="fr-FR" sz="3000" cap="small">
                <a:solidFill>
                  <a:srgbClr val="1E4E79"/>
                </a:solidFill>
                <a:latin typeface="Arial"/>
                <a:ea typeface="Arial"/>
                <a:cs typeface="Arial"/>
                <a:sym typeface="Arial"/>
              </a:rPr>
              <a:t>Activités concrètes – 3 parties :</a:t>
            </a:r>
            <a:endParaRPr/>
          </a:p>
        </p:txBody>
      </p:sp>
      <p:sp>
        <p:nvSpPr>
          <p:cNvPr id="264" name="Google Shape;264;p29"/>
          <p:cNvSpPr txBox="1"/>
          <p:nvPr/>
        </p:nvSpPr>
        <p:spPr>
          <a:xfrm>
            <a:off x="116146" y="941100"/>
            <a:ext cx="5495415"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a:solidFill>
                  <a:srgbClr val="1E4E79"/>
                </a:solidFill>
                <a:latin typeface="Arial"/>
                <a:ea typeface="Arial"/>
                <a:cs typeface="Arial"/>
                <a:sym typeface="Arial"/>
              </a:rPr>
              <a:t>Ateliers culinaires</a:t>
            </a:r>
            <a:endParaRPr sz="2800">
              <a:solidFill>
                <a:srgbClr val="1E4E79"/>
              </a:solidFill>
              <a:latin typeface="Arial"/>
              <a:ea typeface="Arial"/>
              <a:cs typeface="Arial"/>
              <a:sym typeface="Arial"/>
            </a:endParaRPr>
          </a:p>
        </p:txBody>
      </p:sp>
      <p:sp>
        <p:nvSpPr>
          <p:cNvPr id="265" name="Google Shape;265;p29"/>
          <p:cNvSpPr txBox="1"/>
          <p:nvPr/>
        </p:nvSpPr>
        <p:spPr>
          <a:xfrm>
            <a:off x="616638" y="2921966"/>
            <a:ext cx="7017876" cy="954107"/>
          </a:xfrm>
          <a:prstGeom prst="rect">
            <a:avLst/>
          </a:prstGeom>
          <a:solidFill>
            <a:srgbClr val="FFFF00"/>
          </a:solidFill>
          <a:ln>
            <a:noFill/>
          </a:ln>
          <a:effectLst>
            <a:outerShdw blurRad="190500" rotWithShape="0" algn="tl" dir="2700000" dist="101600">
              <a:srgbClr val="000000">
                <a:alpha val="40000"/>
              </a:srgbClr>
            </a:outerShdw>
          </a:effectLst>
        </p:spPr>
        <p:txBody>
          <a:bodyPr anchorCtr="0" anchor="t" bIns="45700" lIns="91425" spcFirstLastPara="1" rIns="91425" wrap="square" tIns="45700">
            <a:noAutofit/>
          </a:bodyPr>
          <a:lstStyle/>
          <a:p>
            <a:pPr indent="-457200" lvl="0" marL="45720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Sensibilisation générale </a:t>
            </a:r>
            <a:br>
              <a:rPr lang="fr-FR" sz="2800">
                <a:solidFill>
                  <a:srgbClr val="1E4E79"/>
                </a:solidFill>
                <a:latin typeface="Arial"/>
                <a:ea typeface="Arial"/>
                <a:cs typeface="Arial"/>
                <a:sym typeface="Arial"/>
              </a:rPr>
            </a:br>
            <a:r>
              <a:rPr lang="fr-FR" sz="2800">
                <a:solidFill>
                  <a:srgbClr val="1E4E79"/>
                </a:solidFill>
                <a:latin typeface="Arial"/>
                <a:ea typeface="Arial"/>
                <a:cs typeface="Arial"/>
                <a:sym typeface="Arial"/>
              </a:rPr>
              <a:t>sur le diabète.</a:t>
            </a:r>
            <a:endParaRPr/>
          </a:p>
        </p:txBody>
      </p:sp>
      <p:sp>
        <p:nvSpPr>
          <p:cNvPr id="266" name="Google Shape;266;p29"/>
          <p:cNvSpPr txBox="1"/>
          <p:nvPr/>
        </p:nvSpPr>
        <p:spPr>
          <a:xfrm>
            <a:off x="585725" y="4775423"/>
            <a:ext cx="6773018" cy="954107"/>
          </a:xfrm>
          <a:prstGeom prst="rect">
            <a:avLst/>
          </a:prstGeom>
          <a:solidFill>
            <a:srgbClr val="FFFF00"/>
          </a:solidFill>
          <a:ln>
            <a:noFill/>
          </a:ln>
          <a:effectLst>
            <a:outerShdw blurRad="190500" rotWithShape="0" algn="tl" dir="2700000" dist="101600">
              <a:srgbClr val="000000">
                <a:alpha val="40000"/>
              </a:srgbClr>
            </a:outerShdw>
          </a:effectLst>
        </p:spPr>
        <p:txBody>
          <a:bodyPr anchorCtr="0" anchor="t" bIns="45700" lIns="91425" spcFirstLastPara="1" rIns="91425" wrap="square" tIns="45700">
            <a:noAutofit/>
          </a:bodyPr>
          <a:lstStyle/>
          <a:p>
            <a:pPr indent="-457200" lvl="0" marL="45720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Préparation d’un repas local et dégustation.</a:t>
            </a:r>
            <a:endParaRPr/>
          </a:p>
        </p:txBody>
      </p:sp>
      <p:sp>
        <p:nvSpPr>
          <p:cNvPr id="267" name="Google Shape;267;p29"/>
          <p:cNvSpPr txBox="1"/>
          <p:nvPr/>
        </p:nvSpPr>
        <p:spPr>
          <a:xfrm>
            <a:off x="585725" y="4058271"/>
            <a:ext cx="10545158" cy="523220"/>
          </a:xfrm>
          <a:prstGeom prst="rect">
            <a:avLst/>
          </a:prstGeom>
          <a:solidFill>
            <a:srgbClr val="FFFF00"/>
          </a:solidFill>
          <a:ln>
            <a:noFill/>
          </a:ln>
          <a:effectLst>
            <a:outerShdw blurRad="190500" rotWithShape="0" algn="tl" dir="2700000" dist="101600">
              <a:srgbClr val="000000">
                <a:alpha val="40000"/>
              </a:srgbClr>
            </a:outerShdw>
          </a:effectLst>
        </p:spPr>
        <p:txBody>
          <a:bodyPr anchorCtr="0" anchor="t" bIns="45700" lIns="91425" spcFirstLastPara="1" rIns="91425" wrap="square" tIns="45700">
            <a:noAutofit/>
          </a:bodyPr>
          <a:lstStyle/>
          <a:p>
            <a:pPr indent="-457200" lvl="0" marL="45720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Présentation du projet.</a:t>
            </a:r>
            <a:endParaRPr/>
          </a:p>
        </p:txBody>
      </p:sp>
      <p:pic>
        <p:nvPicPr>
          <p:cNvPr id="268" name="Google Shape;268;p29"/>
          <p:cNvPicPr preferRelativeResize="0"/>
          <p:nvPr/>
        </p:nvPicPr>
        <p:blipFill rotWithShape="1">
          <a:blip r:embed="rId3">
            <a:alphaModFix/>
          </a:blip>
          <a:srcRect b="0" l="0" r="0" t="0"/>
          <a:stretch/>
        </p:blipFill>
        <p:spPr>
          <a:xfrm>
            <a:off x="7082971" y="2556316"/>
            <a:ext cx="4905829" cy="3679372"/>
          </a:xfrm>
          <a:prstGeom prst="rect">
            <a:avLst/>
          </a:prstGeom>
          <a:noFill/>
          <a:ln>
            <a:noFill/>
          </a:ln>
          <a:effectLst>
            <a:outerShdw blurRad="292100" rotWithShape="0" algn="tl" dir="2700000" dist="139700">
              <a:srgbClr val="333333">
                <a:alpha val="64705"/>
              </a:srgbClr>
            </a:outerShdw>
          </a:effectLst>
        </p:spPr>
      </p:pic>
      <p:pic>
        <p:nvPicPr>
          <p:cNvPr id="269" name="Google Shape;269;p29"/>
          <p:cNvPicPr preferRelativeResize="0"/>
          <p:nvPr/>
        </p:nvPicPr>
        <p:blipFill rotWithShape="1">
          <a:blip r:embed="rId4">
            <a:alphaModFix/>
          </a:blip>
          <a:srcRect b="0" l="0" r="0" t="0"/>
          <a:stretch/>
        </p:blipFill>
        <p:spPr>
          <a:xfrm>
            <a:off x="7082971" y="2556316"/>
            <a:ext cx="4905830" cy="367937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500"/>
                                        <p:tgtEl>
                                          <p:spTgt spid="2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500"/>
                                        <p:tgtEl>
                                          <p:spTgt spid="2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500"/>
                                        <p:tgtEl>
                                          <p:spTgt spid="2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500"/>
                                        <p:tgtEl>
                                          <p:spTgt spid="2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500"/>
                                        <p:tgtEl>
                                          <p:spTgt spid="2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68"/>
                                        </p:tgtEl>
                                        <p:attrNameLst>
                                          <p:attrName>style.visibility</p:attrName>
                                        </p:attrNameLst>
                                      </p:cBhvr>
                                      <p:to>
                                        <p:strVal val="visible"/>
                                      </p:to>
                                    </p:set>
                                    <p:anim calcmode="lin" valueType="num">
                                      <p:cBhvr additive="base">
                                        <p:cTn dur="500"/>
                                        <p:tgtEl>
                                          <p:spTgt spid="268"/>
                                        </p:tgtEl>
                                        <p:attrNameLst>
                                          <p:attrName>ppt_w</p:attrName>
                                        </p:attrNameLst>
                                      </p:cBhvr>
                                      <p:tavLst>
                                        <p:tav fmla="" tm="0">
                                          <p:val>
                                            <p:strVal val="0"/>
                                          </p:val>
                                        </p:tav>
                                        <p:tav fmla="" tm="100000">
                                          <p:val>
                                            <p:strVal val="#ppt_w"/>
                                          </p:val>
                                        </p:tav>
                                      </p:tavLst>
                                    </p:anim>
                                    <p:anim calcmode="lin" valueType="num">
                                      <p:cBhvr additive="base">
                                        <p:cTn dur="500"/>
                                        <p:tgtEl>
                                          <p:spTgt spid="26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69"/>
                                        </p:tgtEl>
                                        <p:attrNameLst>
                                          <p:attrName>style.visibility</p:attrName>
                                        </p:attrNameLst>
                                      </p:cBhvr>
                                      <p:to>
                                        <p:strVal val="visible"/>
                                      </p:to>
                                    </p:set>
                                    <p:anim calcmode="lin" valueType="num">
                                      <p:cBhvr additive="base">
                                        <p:cTn dur="500"/>
                                        <p:tgtEl>
                                          <p:spTgt spid="269"/>
                                        </p:tgtEl>
                                        <p:attrNameLst>
                                          <p:attrName>ppt_w</p:attrName>
                                        </p:attrNameLst>
                                      </p:cBhvr>
                                      <p:tavLst>
                                        <p:tav fmla="" tm="0">
                                          <p:val>
                                            <p:strVal val="0"/>
                                          </p:val>
                                        </p:tav>
                                        <p:tav fmla="" tm="100000">
                                          <p:val>
                                            <p:strVal val="#ppt_w"/>
                                          </p:val>
                                        </p:tav>
                                      </p:tavLst>
                                    </p:anim>
                                    <p:anim calcmode="lin" valueType="num">
                                      <p:cBhvr additive="base">
                                        <p:cTn dur="500"/>
                                        <p:tgtEl>
                                          <p:spTgt spid="269"/>
                                        </p:tgtEl>
                                        <p:attrNameLst>
                                          <p:attrName>ppt_h</p:attrName>
                                        </p:attrNameLst>
                                      </p:cBhvr>
                                      <p:tavLst>
                                        <p:tav fmla="" tm="0">
                                          <p:val>
                                            <p:strVal val="0"/>
                                          </p:val>
                                        </p:tav>
                                        <p:tav fmla="" tm="100000">
                                          <p:val>
                                            <p:strVal val="#ppt_h"/>
                                          </p:val>
                                        </p:tav>
                                      </p:tavLst>
                                    </p:anim>
                                  </p:childTnLst>
                                </p:cTn>
                              </p:par>
                              <p:par>
                                <p:cTn fill="hold" nodeType="withEffect" presetClass="exit" presetID="1" presetSubtype="0">
                                  <p:stCondLst>
                                    <p:cond delay="0"/>
                                  </p:stCondLst>
                                  <p:childTnLst>
                                    <p:set>
                                      <p:cBhvr>
                                        <p:cTn dur="1" fill="hold">
                                          <p:stCondLst>
                                            <p:cond delay="1"/>
                                          </p:stCondLst>
                                        </p:cTn>
                                        <p:tgtEl>
                                          <p:spTgt spid="26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B081"/>
        </a:solidFill>
      </p:bgPr>
    </p:bg>
    <p:spTree>
      <p:nvGrpSpPr>
        <p:cNvPr id="273" name="Shape 273"/>
        <p:cNvGrpSpPr/>
        <p:nvPr/>
      </p:nvGrpSpPr>
      <p:grpSpPr>
        <a:xfrm>
          <a:off x="0" y="0"/>
          <a:ext cx="0" cy="0"/>
          <a:chOff x="0" y="0"/>
          <a:chExt cx="0" cy="0"/>
        </a:xfrm>
      </p:grpSpPr>
      <p:pic>
        <p:nvPicPr>
          <p:cNvPr id="274" name="Google Shape;274;p30"/>
          <p:cNvPicPr preferRelativeResize="0"/>
          <p:nvPr/>
        </p:nvPicPr>
        <p:blipFill rotWithShape="1">
          <a:blip r:embed="rId3">
            <a:alphaModFix/>
          </a:blip>
          <a:srcRect b="0" l="0" r="0" t="0"/>
          <a:stretch/>
        </p:blipFill>
        <p:spPr>
          <a:xfrm>
            <a:off x="10416832" y="5670970"/>
            <a:ext cx="1775168" cy="1187030"/>
          </a:xfrm>
          <a:prstGeom prst="rect">
            <a:avLst/>
          </a:prstGeom>
          <a:noFill/>
          <a:ln>
            <a:noFill/>
          </a:ln>
        </p:spPr>
      </p:pic>
      <p:sp>
        <p:nvSpPr>
          <p:cNvPr id="275" name="Google Shape;275;p30"/>
          <p:cNvSpPr txBox="1"/>
          <p:nvPr/>
        </p:nvSpPr>
        <p:spPr>
          <a:xfrm>
            <a:off x="116146" y="89214"/>
            <a:ext cx="11741074"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a:solidFill>
                  <a:srgbClr val="1E4E79"/>
                </a:solidFill>
                <a:latin typeface="Arial"/>
                <a:ea typeface="Arial"/>
                <a:cs typeface="Arial"/>
                <a:sym typeface="Arial"/>
              </a:rPr>
              <a:t>DÉPISTAGE</a:t>
            </a:r>
            <a:endParaRPr/>
          </a:p>
        </p:txBody>
      </p:sp>
      <p:sp>
        <p:nvSpPr>
          <p:cNvPr id="276" name="Google Shape;276;p30"/>
          <p:cNvSpPr txBox="1"/>
          <p:nvPr/>
        </p:nvSpPr>
        <p:spPr>
          <a:xfrm>
            <a:off x="759258" y="1218098"/>
            <a:ext cx="10545158" cy="1384995"/>
          </a:xfrm>
          <a:prstGeom prst="rect">
            <a:avLst/>
          </a:prstGeom>
          <a:noFill/>
          <a:ln>
            <a:noFill/>
          </a:ln>
        </p:spPr>
        <p:txBody>
          <a:bodyPr anchorCtr="0" anchor="t" bIns="45700" lIns="91425" spcFirstLastPara="1" rIns="91425" wrap="square" tIns="45700">
            <a:noAutofit/>
          </a:bodyPr>
          <a:lstStyle/>
          <a:p>
            <a:pPr indent="-457200" lvl="0" marL="45720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Très demandés par la population.</a:t>
            </a:r>
            <a:endParaRPr/>
          </a:p>
          <a:p>
            <a:pPr indent="-457200" lvl="0" marL="45720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Organisation rigoureuse (prise de plusieurs constantes, confidentialité, obligation de personnel médical…)</a:t>
            </a:r>
            <a:endParaRPr/>
          </a:p>
        </p:txBody>
      </p:sp>
      <p:sp>
        <p:nvSpPr>
          <p:cNvPr id="277" name="Google Shape;277;p30"/>
          <p:cNvSpPr txBox="1"/>
          <p:nvPr/>
        </p:nvSpPr>
        <p:spPr>
          <a:xfrm>
            <a:off x="759258" y="2603093"/>
            <a:ext cx="10545158" cy="55399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fr-FR" sz="3000" cap="small">
                <a:solidFill>
                  <a:srgbClr val="1E4E79"/>
                </a:solidFill>
                <a:latin typeface="Arial"/>
                <a:ea typeface="Arial"/>
                <a:cs typeface="Arial"/>
                <a:sym typeface="Arial"/>
              </a:rPr>
              <a:t>Suivi des patients</a:t>
            </a:r>
            <a:endParaRPr/>
          </a:p>
        </p:txBody>
      </p:sp>
      <p:sp>
        <p:nvSpPr>
          <p:cNvPr id="278" name="Google Shape;278;p30"/>
          <p:cNvSpPr txBox="1"/>
          <p:nvPr/>
        </p:nvSpPr>
        <p:spPr>
          <a:xfrm>
            <a:off x="1676400" y="3638550"/>
            <a:ext cx="184731"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279" name="Google Shape;279;p30"/>
          <p:cNvPicPr preferRelativeResize="0"/>
          <p:nvPr/>
        </p:nvPicPr>
        <p:blipFill rotWithShape="1">
          <a:blip r:embed="rId4">
            <a:alphaModFix/>
          </a:blip>
          <a:srcRect b="0" l="0" r="0" t="0"/>
          <a:stretch/>
        </p:blipFill>
        <p:spPr>
          <a:xfrm>
            <a:off x="1456346" y="2604507"/>
            <a:ext cx="1488642" cy="1488642"/>
          </a:xfrm>
          <a:prstGeom prst="rect">
            <a:avLst/>
          </a:prstGeom>
          <a:noFill/>
          <a:ln>
            <a:noFill/>
          </a:ln>
        </p:spPr>
      </p:pic>
      <p:sp>
        <p:nvSpPr>
          <p:cNvPr id="280" name="Google Shape;280;p30"/>
          <p:cNvSpPr/>
          <p:nvPr/>
        </p:nvSpPr>
        <p:spPr>
          <a:xfrm rot="1947898">
            <a:off x="3136351" y="3136522"/>
            <a:ext cx="774037" cy="2032420"/>
          </a:xfrm>
          <a:prstGeom prst="downArrow">
            <a:avLst>
              <a:gd fmla="val 50000" name="adj1"/>
              <a:gd fmla="val 50000" name="adj2"/>
            </a:avLst>
          </a:prstGeom>
          <a:solidFill>
            <a:srgbClr val="FF000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1" name="Google Shape;281;p30"/>
          <p:cNvSpPr/>
          <p:nvPr/>
        </p:nvSpPr>
        <p:spPr>
          <a:xfrm>
            <a:off x="5140505" y="3087590"/>
            <a:ext cx="774037" cy="2032420"/>
          </a:xfrm>
          <a:prstGeom prst="downArrow">
            <a:avLst>
              <a:gd fmla="val 50000" name="adj1"/>
              <a:gd fmla="val 50000" name="adj2"/>
            </a:avLst>
          </a:prstGeom>
          <a:solidFill>
            <a:srgbClr val="FF000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2" name="Google Shape;282;p30"/>
          <p:cNvSpPr/>
          <p:nvPr/>
        </p:nvSpPr>
        <p:spPr>
          <a:xfrm rot="-2098248">
            <a:off x="7456311" y="3125931"/>
            <a:ext cx="774037" cy="2032420"/>
          </a:xfrm>
          <a:prstGeom prst="downArrow">
            <a:avLst>
              <a:gd fmla="val 50000" name="adj1"/>
              <a:gd fmla="val 50000" name="adj2"/>
            </a:avLst>
          </a:prstGeom>
          <a:solidFill>
            <a:srgbClr val="FF000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3" name="Google Shape;283;p30"/>
          <p:cNvSpPr txBox="1"/>
          <p:nvPr/>
        </p:nvSpPr>
        <p:spPr>
          <a:xfrm>
            <a:off x="1895862" y="5225317"/>
            <a:ext cx="2284600" cy="954107"/>
          </a:xfrm>
          <a:prstGeom prst="rect">
            <a:avLst/>
          </a:prstGeom>
          <a:solidFill>
            <a:srgbClr val="FFFF00"/>
          </a:solidFill>
          <a:ln>
            <a:noFill/>
          </a:ln>
          <a:effectLst>
            <a:outerShdw blurRad="190500" sx="104000" rotWithShape="0" algn="tr" dir="3000000" dist="38100" sy="104000">
              <a:srgbClr val="000000">
                <a:alpha val="4000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lang="fr-FR" sz="2800">
                <a:solidFill>
                  <a:schemeClr val="dk1"/>
                </a:solidFill>
                <a:latin typeface="Arial"/>
                <a:ea typeface="Arial"/>
                <a:cs typeface="Arial"/>
                <a:sym typeface="Arial"/>
              </a:rPr>
              <a:t>Formation du</a:t>
            </a:r>
            <a:br>
              <a:rPr lang="fr-FR" sz="2800">
                <a:solidFill>
                  <a:schemeClr val="dk1"/>
                </a:solidFill>
                <a:latin typeface="Arial"/>
                <a:ea typeface="Arial"/>
                <a:cs typeface="Arial"/>
                <a:sym typeface="Arial"/>
              </a:rPr>
            </a:br>
            <a:r>
              <a:rPr lang="fr-FR" sz="2800">
                <a:solidFill>
                  <a:schemeClr val="dk1"/>
                </a:solidFill>
                <a:latin typeface="Arial"/>
                <a:ea typeface="Arial"/>
                <a:cs typeface="Arial"/>
                <a:sym typeface="Arial"/>
              </a:rPr>
              <a:t>personnel</a:t>
            </a:r>
            <a:endParaRPr/>
          </a:p>
        </p:txBody>
      </p:sp>
      <p:sp>
        <p:nvSpPr>
          <p:cNvPr id="284" name="Google Shape;284;p30"/>
          <p:cNvSpPr txBox="1"/>
          <p:nvPr/>
        </p:nvSpPr>
        <p:spPr>
          <a:xfrm>
            <a:off x="4425304" y="5225317"/>
            <a:ext cx="2204450" cy="954107"/>
          </a:xfrm>
          <a:prstGeom prst="rect">
            <a:avLst/>
          </a:prstGeom>
          <a:solidFill>
            <a:srgbClr val="FFFF00"/>
          </a:solidFill>
          <a:ln>
            <a:noFill/>
          </a:ln>
          <a:effectLst>
            <a:outerShdw blurRad="190500" sx="104000" rotWithShape="0" algn="tr" dir="3000000" dist="38100" sy="104000">
              <a:srgbClr val="000000">
                <a:alpha val="4000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lang="fr-FR" sz="2800">
                <a:solidFill>
                  <a:schemeClr val="dk1"/>
                </a:solidFill>
                <a:latin typeface="Arial"/>
                <a:ea typeface="Arial"/>
                <a:cs typeface="Arial"/>
                <a:sym typeface="Arial"/>
              </a:rPr>
              <a:t>Équipement </a:t>
            </a:r>
            <a:br>
              <a:rPr lang="fr-FR" sz="2800">
                <a:solidFill>
                  <a:schemeClr val="dk1"/>
                </a:solidFill>
                <a:latin typeface="Arial"/>
                <a:ea typeface="Arial"/>
                <a:cs typeface="Arial"/>
                <a:sym typeface="Arial"/>
              </a:rPr>
            </a:br>
            <a:r>
              <a:rPr lang="fr-FR" sz="2800">
                <a:solidFill>
                  <a:schemeClr val="dk1"/>
                </a:solidFill>
                <a:latin typeface="Arial"/>
                <a:ea typeface="Arial"/>
                <a:cs typeface="Arial"/>
                <a:sym typeface="Arial"/>
              </a:rPr>
              <a:t>de l’hôpital</a:t>
            </a:r>
            <a:endParaRPr/>
          </a:p>
        </p:txBody>
      </p:sp>
      <p:sp>
        <p:nvSpPr>
          <p:cNvPr id="285" name="Google Shape;285;p30"/>
          <p:cNvSpPr txBox="1"/>
          <p:nvPr/>
        </p:nvSpPr>
        <p:spPr>
          <a:xfrm>
            <a:off x="6848503" y="5225317"/>
            <a:ext cx="3425939" cy="954107"/>
          </a:xfrm>
          <a:prstGeom prst="rect">
            <a:avLst/>
          </a:prstGeom>
          <a:solidFill>
            <a:srgbClr val="FFFF00"/>
          </a:solidFill>
          <a:ln>
            <a:noFill/>
          </a:ln>
          <a:effectLst>
            <a:outerShdw blurRad="190500" sx="104000" rotWithShape="0" algn="tr" dir="3000000" dist="38100" sy="104000">
              <a:srgbClr val="000000">
                <a:alpha val="4000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lang="fr-FR" sz="2800">
                <a:solidFill>
                  <a:schemeClr val="dk1"/>
                </a:solidFill>
                <a:latin typeface="Arial"/>
                <a:ea typeface="Arial"/>
                <a:cs typeface="Arial"/>
                <a:sym typeface="Arial"/>
              </a:rPr>
              <a:t>Centre d’information</a:t>
            </a:r>
            <a:endParaRPr/>
          </a:p>
          <a:p>
            <a:pPr indent="0" lvl="0" marL="0" marR="0" rtl="0" algn="ctr">
              <a:spcBef>
                <a:spcPts val="0"/>
              </a:spcBef>
              <a:spcAft>
                <a:spcPts val="0"/>
              </a:spcAft>
              <a:buNone/>
            </a:pPr>
            <a:r>
              <a:rPr lang="fr-FR" sz="2800">
                <a:solidFill>
                  <a:schemeClr val="dk1"/>
                </a:solidFill>
                <a:latin typeface="Arial"/>
                <a:ea typeface="Arial"/>
                <a:cs typeface="Arial"/>
                <a:sym typeface="Arial"/>
              </a:rPr>
              <a:t>Maison du diabète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500"/>
                                        <p:tgtEl>
                                          <p:spTgt spid="2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500"/>
                                        <p:tgtEl>
                                          <p:spTgt spid="2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500"/>
                                        <p:tgtEl>
                                          <p:spTgt spid="27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79"/>
                                        </p:tgtEl>
                                        <p:attrNameLst>
                                          <p:attrName>style.visibility</p:attrName>
                                        </p:attrNameLst>
                                      </p:cBhvr>
                                      <p:to>
                                        <p:strVal val="visible"/>
                                      </p:to>
                                    </p:set>
                                    <p:animEffect filter="fade" transition="in">
                                      <p:cBhvr>
                                        <p:cTn dur="1000"/>
                                        <p:tgtEl>
                                          <p:spTgt spid="2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500"/>
                                        <p:tgtEl>
                                          <p:spTgt spid="28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500"/>
                                        <p:tgtEl>
                                          <p:spTgt spid="2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500"/>
                                        <p:tgtEl>
                                          <p:spTgt spid="28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500"/>
                                        <p:tgtEl>
                                          <p:spTgt spid="2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500"/>
                                        <p:tgtEl>
                                          <p:spTgt spid="28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500"/>
                                        <p:tgtEl>
                                          <p:spTgt spid="2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B081"/>
        </a:solidFill>
      </p:bgPr>
    </p:bg>
    <p:spTree>
      <p:nvGrpSpPr>
        <p:cNvPr id="289" name="Shape 289"/>
        <p:cNvGrpSpPr/>
        <p:nvPr/>
      </p:nvGrpSpPr>
      <p:grpSpPr>
        <a:xfrm>
          <a:off x="0" y="0"/>
          <a:ext cx="0" cy="0"/>
          <a:chOff x="0" y="0"/>
          <a:chExt cx="0" cy="0"/>
        </a:xfrm>
      </p:grpSpPr>
      <p:pic>
        <p:nvPicPr>
          <p:cNvPr id="290" name="Google Shape;290;p31"/>
          <p:cNvPicPr preferRelativeResize="0"/>
          <p:nvPr/>
        </p:nvPicPr>
        <p:blipFill rotWithShape="1">
          <a:blip r:embed="rId3">
            <a:alphaModFix/>
          </a:blip>
          <a:srcRect b="0" l="0" r="0" t="0"/>
          <a:stretch/>
        </p:blipFill>
        <p:spPr>
          <a:xfrm>
            <a:off x="10416832" y="5670970"/>
            <a:ext cx="1775168" cy="1187030"/>
          </a:xfrm>
          <a:prstGeom prst="rect">
            <a:avLst/>
          </a:prstGeom>
          <a:noFill/>
          <a:ln>
            <a:noFill/>
          </a:ln>
        </p:spPr>
      </p:pic>
      <p:sp>
        <p:nvSpPr>
          <p:cNvPr id="291" name="Google Shape;291;p31"/>
          <p:cNvSpPr txBox="1"/>
          <p:nvPr/>
        </p:nvSpPr>
        <p:spPr>
          <a:xfrm>
            <a:off x="116146" y="89214"/>
            <a:ext cx="11741074"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a:solidFill>
                  <a:srgbClr val="1E4E79"/>
                </a:solidFill>
                <a:latin typeface="Arial"/>
                <a:ea typeface="Arial"/>
                <a:cs typeface="Arial"/>
                <a:sym typeface="Arial"/>
              </a:rPr>
              <a:t>DÉPISTAGE</a:t>
            </a:r>
            <a:endParaRPr/>
          </a:p>
        </p:txBody>
      </p:sp>
      <p:sp>
        <p:nvSpPr>
          <p:cNvPr id="292" name="Google Shape;292;p31"/>
          <p:cNvSpPr txBox="1"/>
          <p:nvPr/>
        </p:nvSpPr>
        <p:spPr>
          <a:xfrm>
            <a:off x="1606201" y="1288514"/>
            <a:ext cx="7114052" cy="523220"/>
          </a:xfrm>
          <a:prstGeom prst="rect">
            <a:avLst/>
          </a:prstGeom>
          <a:solidFill>
            <a:srgbClr val="FFFF00"/>
          </a:solidFill>
          <a:ln>
            <a:noFill/>
          </a:ln>
          <a:effectLst>
            <a:outerShdw blurRad="190500" sx="103000" rotWithShape="0" algn="tr" dir="5400000" dist="114300" sy="103000">
              <a:srgbClr val="000000">
                <a:alpha val="40000"/>
              </a:srgbClr>
            </a:outerShdw>
          </a:effectLst>
        </p:spPr>
        <p:txBody>
          <a:bodyPr anchorCtr="0" anchor="t" bIns="45700" lIns="91425" spcFirstLastPara="1" rIns="91425" wrap="square" tIns="45700">
            <a:noAutofit/>
          </a:bodyPr>
          <a:lstStyle/>
          <a:p>
            <a:pPr indent="-457200" lvl="0" marL="45720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Dépistage de masse</a:t>
            </a:r>
            <a:endParaRPr/>
          </a:p>
        </p:txBody>
      </p:sp>
      <p:sp>
        <p:nvSpPr>
          <p:cNvPr id="293" name="Google Shape;293;p31"/>
          <p:cNvSpPr txBox="1"/>
          <p:nvPr/>
        </p:nvSpPr>
        <p:spPr>
          <a:xfrm>
            <a:off x="463044" y="4658401"/>
            <a:ext cx="10545158" cy="523220"/>
          </a:xfrm>
          <a:prstGeom prst="rect">
            <a:avLst/>
          </a:prstGeom>
          <a:solidFill>
            <a:srgbClr val="FFFF00"/>
          </a:solidFill>
          <a:ln>
            <a:noFill/>
          </a:ln>
          <a:effectLst>
            <a:outerShdw blurRad="190500" sx="103000" rotWithShape="0" algn="tr" dir="5400000" dist="114300" sy="103000">
              <a:srgbClr val="000000">
                <a:alpha val="40000"/>
              </a:srgbClr>
            </a:outerShdw>
          </a:effectLst>
        </p:spPr>
        <p:txBody>
          <a:bodyPr anchorCtr="0" anchor="t" bIns="45700" lIns="91425" spcFirstLastPara="1" rIns="91425" wrap="square" tIns="45700">
            <a:noAutofit/>
          </a:bodyPr>
          <a:lstStyle/>
          <a:p>
            <a:pPr indent="-457200" lvl="0" marL="457200" marR="0" rtl="0" algn="r">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Dépistage de proximité</a:t>
            </a:r>
            <a:endParaRPr/>
          </a:p>
        </p:txBody>
      </p:sp>
      <p:pic>
        <p:nvPicPr>
          <p:cNvPr id="294" name="Google Shape;294;p31"/>
          <p:cNvPicPr preferRelativeResize="0"/>
          <p:nvPr/>
        </p:nvPicPr>
        <p:blipFill rotWithShape="1">
          <a:blip r:embed="rId4">
            <a:alphaModFix/>
          </a:blip>
          <a:srcRect b="0" l="0" r="0" t="0"/>
          <a:stretch/>
        </p:blipFill>
        <p:spPr>
          <a:xfrm>
            <a:off x="5735623" y="370385"/>
            <a:ext cx="6098512" cy="3430413"/>
          </a:xfrm>
          <a:prstGeom prst="rect">
            <a:avLst/>
          </a:prstGeom>
          <a:noFill/>
          <a:ln>
            <a:noFill/>
          </a:ln>
          <a:effectLst>
            <a:outerShdw blurRad="609600" sx="104000" rotWithShape="0" algn="tr" dir="8100000" dist="38100" sy="104000">
              <a:srgbClr val="000000">
                <a:alpha val="40000"/>
              </a:srgbClr>
            </a:outerShdw>
          </a:effectLst>
        </p:spPr>
      </p:pic>
      <p:pic>
        <p:nvPicPr>
          <p:cNvPr id="295" name="Google Shape;295;p31"/>
          <p:cNvPicPr preferRelativeResize="0"/>
          <p:nvPr/>
        </p:nvPicPr>
        <p:blipFill rotWithShape="1">
          <a:blip r:embed="rId5">
            <a:alphaModFix/>
          </a:blip>
          <a:srcRect b="0" l="0" r="0" t="0"/>
          <a:stretch/>
        </p:blipFill>
        <p:spPr>
          <a:xfrm>
            <a:off x="501680" y="2635417"/>
            <a:ext cx="6098512" cy="3430413"/>
          </a:xfrm>
          <a:prstGeom prst="rect">
            <a:avLst/>
          </a:prstGeom>
          <a:noFill/>
          <a:ln>
            <a:noFill/>
          </a:ln>
          <a:effectLst>
            <a:outerShdw blurRad="609600" sx="104000" rotWithShape="0" algn="tr" dir="8100000" dist="38100" sy="104000">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500"/>
                                        <p:tgtEl>
                                          <p:spTgt spid="29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500"/>
                                        <p:tgtEl>
                                          <p:spTgt spid="2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500"/>
                                        <p:tgtEl>
                                          <p:spTgt spid="29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500"/>
                                        <p:tgtEl>
                                          <p:spTgt spid="2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B081"/>
        </a:solidFill>
      </p:bgPr>
    </p:bg>
    <p:spTree>
      <p:nvGrpSpPr>
        <p:cNvPr id="92" name="Shape 92"/>
        <p:cNvGrpSpPr/>
        <p:nvPr/>
      </p:nvGrpSpPr>
      <p:grpSpPr>
        <a:xfrm>
          <a:off x="0" y="0"/>
          <a:ext cx="0" cy="0"/>
          <a:chOff x="0" y="0"/>
          <a:chExt cx="0" cy="0"/>
        </a:xfrm>
      </p:grpSpPr>
      <p:sp>
        <p:nvSpPr>
          <p:cNvPr id="93" name="Google Shape;93;p14"/>
          <p:cNvSpPr txBox="1"/>
          <p:nvPr/>
        </p:nvSpPr>
        <p:spPr>
          <a:xfrm>
            <a:off x="1524000" y="317237"/>
            <a:ext cx="9144000" cy="23876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1E4E79"/>
              </a:buClr>
              <a:buSzPts val="4290"/>
              <a:buFont typeface="Arial"/>
              <a:buNone/>
            </a:pPr>
            <a:r>
              <a:rPr b="1" i="0" lang="fr-FR" sz="4290" u="none" cap="small" strike="noStrike">
                <a:solidFill>
                  <a:srgbClr val="1E4E79"/>
                </a:solidFill>
                <a:latin typeface="Arial"/>
                <a:ea typeface="Arial"/>
                <a:cs typeface="Arial"/>
                <a:sym typeface="Arial"/>
              </a:rPr>
              <a:t>Prise en charge du diabète</a:t>
            </a:r>
            <a:br>
              <a:rPr b="1" i="0" lang="fr-FR" sz="4290" u="none" cap="small" strike="noStrike">
                <a:solidFill>
                  <a:srgbClr val="1E4E79"/>
                </a:solidFill>
                <a:latin typeface="Arial"/>
                <a:ea typeface="Arial"/>
                <a:cs typeface="Arial"/>
                <a:sym typeface="Arial"/>
              </a:rPr>
            </a:br>
            <a:r>
              <a:rPr b="1" i="0" lang="fr-FR" sz="4290" u="none" cap="small" strike="noStrike">
                <a:solidFill>
                  <a:srgbClr val="1E4E79"/>
                </a:solidFill>
                <a:latin typeface="Arial"/>
                <a:ea typeface="Arial"/>
                <a:cs typeface="Arial"/>
                <a:sym typeface="Arial"/>
              </a:rPr>
              <a:t>dans le département du Plateau</a:t>
            </a:r>
            <a:br>
              <a:rPr b="1" i="0" lang="fr-FR" sz="4290" u="none" cap="small" strike="noStrike">
                <a:solidFill>
                  <a:srgbClr val="1E4E79"/>
                </a:solidFill>
                <a:latin typeface="Arial"/>
                <a:ea typeface="Arial"/>
                <a:cs typeface="Arial"/>
                <a:sym typeface="Arial"/>
              </a:rPr>
            </a:br>
            <a:r>
              <a:rPr b="1" i="0" lang="fr-FR" sz="4290" u="none" cap="small" strike="noStrike">
                <a:solidFill>
                  <a:srgbClr val="1E4E79"/>
                </a:solidFill>
                <a:latin typeface="Arial"/>
                <a:ea typeface="Arial"/>
                <a:cs typeface="Arial"/>
                <a:sym typeface="Arial"/>
              </a:rPr>
              <a:t>au Bénin</a:t>
            </a:r>
            <a:endParaRPr/>
          </a:p>
        </p:txBody>
      </p:sp>
      <p:pic>
        <p:nvPicPr>
          <p:cNvPr id="94" name="Google Shape;94;p14"/>
          <p:cNvPicPr preferRelativeResize="0"/>
          <p:nvPr/>
        </p:nvPicPr>
        <p:blipFill rotWithShape="1">
          <a:blip r:embed="rId3">
            <a:alphaModFix/>
          </a:blip>
          <a:srcRect b="0" l="0" r="0" t="0"/>
          <a:stretch/>
        </p:blipFill>
        <p:spPr>
          <a:xfrm>
            <a:off x="513230" y="4458402"/>
            <a:ext cx="2320974" cy="524726"/>
          </a:xfrm>
          <a:prstGeom prst="rect">
            <a:avLst/>
          </a:prstGeom>
          <a:noFill/>
          <a:ln>
            <a:noFill/>
          </a:ln>
        </p:spPr>
      </p:pic>
      <p:pic>
        <p:nvPicPr>
          <p:cNvPr id="95" name="Google Shape;95;p14"/>
          <p:cNvPicPr preferRelativeResize="0"/>
          <p:nvPr/>
        </p:nvPicPr>
        <p:blipFill rotWithShape="1">
          <a:blip r:embed="rId4">
            <a:alphaModFix/>
          </a:blip>
          <a:srcRect b="0" l="0" r="0" t="0"/>
          <a:stretch/>
        </p:blipFill>
        <p:spPr>
          <a:xfrm>
            <a:off x="7001934" y="4872842"/>
            <a:ext cx="819982" cy="1212055"/>
          </a:xfrm>
          <a:prstGeom prst="rect">
            <a:avLst/>
          </a:prstGeom>
          <a:noFill/>
          <a:ln>
            <a:noFill/>
          </a:ln>
        </p:spPr>
      </p:pic>
      <p:pic>
        <p:nvPicPr>
          <p:cNvPr id="96" name="Google Shape;96;p14"/>
          <p:cNvPicPr preferRelativeResize="0"/>
          <p:nvPr/>
        </p:nvPicPr>
        <p:blipFill rotWithShape="1">
          <a:blip r:embed="rId5">
            <a:alphaModFix/>
          </a:blip>
          <a:srcRect b="0" l="0" r="0" t="0"/>
          <a:stretch/>
        </p:blipFill>
        <p:spPr>
          <a:xfrm>
            <a:off x="8105325" y="5607890"/>
            <a:ext cx="2027374" cy="613760"/>
          </a:xfrm>
          <a:prstGeom prst="rect">
            <a:avLst/>
          </a:prstGeom>
          <a:noFill/>
          <a:ln>
            <a:noFill/>
          </a:ln>
        </p:spPr>
      </p:pic>
      <p:pic>
        <p:nvPicPr>
          <p:cNvPr id="97" name="Google Shape;97;p14"/>
          <p:cNvPicPr preferRelativeResize="0"/>
          <p:nvPr/>
        </p:nvPicPr>
        <p:blipFill rotWithShape="1">
          <a:blip r:embed="rId6">
            <a:alphaModFix/>
          </a:blip>
          <a:srcRect b="0" l="0" r="0" t="0"/>
          <a:stretch/>
        </p:blipFill>
        <p:spPr>
          <a:xfrm>
            <a:off x="8873380" y="4563148"/>
            <a:ext cx="2288500" cy="915722"/>
          </a:xfrm>
          <a:prstGeom prst="rect">
            <a:avLst/>
          </a:prstGeom>
          <a:noFill/>
          <a:ln>
            <a:noFill/>
          </a:ln>
        </p:spPr>
      </p:pic>
      <p:pic>
        <p:nvPicPr>
          <p:cNvPr id="98" name="Google Shape;98;p14"/>
          <p:cNvPicPr preferRelativeResize="0"/>
          <p:nvPr/>
        </p:nvPicPr>
        <p:blipFill rotWithShape="1">
          <a:blip r:embed="rId7">
            <a:alphaModFix/>
          </a:blip>
          <a:srcRect b="0" l="0" r="0" t="0"/>
          <a:stretch/>
        </p:blipFill>
        <p:spPr>
          <a:xfrm>
            <a:off x="1891202" y="5252224"/>
            <a:ext cx="1296146" cy="1023234"/>
          </a:xfrm>
          <a:prstGeom prst="rect">
            <a:avLst/>
          </a:prstGeom>
          <a:noFill/>
          <a:ln>
            <a:noFill/>
          </a:ln>
        </p:spPr>
      </p:pic>
      <p:pic>
        <p:nvPicPr>
          <p:cNvPr id="99" name="Google Shape;99;p14"/>
          <p:cNvPicPr preferRelativeResize="0"/>
          <p:nvPr/>
        </p:nvPicPr>
        <p:blipFill rotWithShape="1">
          <a:blip r:embed="rId8">
            <a:alphaModFix/>
          </a:blip>
          <a:srcRect b="0" l="0" r="0" t="0"/>
          <a:stretch/>
        </p:blipFill>
        <p:spPr>
          <a:xfrm>
            <a:off x="3885438" y="1822273"/>
            <a:ext cx="4421124" cy="2956343"/>
          </a:xfrm>
          <a:prstGeom prst="rect">
            <a:avLst/>
          </a:prstGeom>
          <a:noFill/>
          <a:ln>
            <a:noFill/>
          </a:ln>
        </p:spPr>
      </p:pic>
      <p:pic>
        <p:nvPicPr>
          <p:cNvPr id="100" name="Google Shape;100;p14"/>
          <p:cNvPicPr preferRelativeResize="0"/>
          <p:nvPr/>
        </p:nvPicPr>
        <p:blipFill rotWithShape="1">
          <a:blip r:embed="rId9">
            <a:alphaModFix/>
          </a:blip>
          <a:srcRect b="0" l="0" r="0" t="0"/>
          <a:stretch/>
        </p:blipFill>
        <p:spPr>
          <a:xfrm>
            <a:off x="3286894" y="4642662"/>
            <a:ext cx="2219802" cy="916443"/>
          </a:xfrm>
          <a:prstGeom prst="rect">
            <a:avLst/>
          </a:prstGeom>
          <a:noFill/>
          <a:ln>
            <a:noFill/>
          </a:ln>
        </p:spPr>
      </p:pic>
      <p:pic>
        <p:nvPicPr>
          <p:cNvPr id="101" name="Google Shape;101;p14"/>
          <p:cNvPicPr preferRelativeResize="0"/>
          <p:nvPr/>
        </p:nvPicPr>
        <p:blipFill rotWithShape="1">
          <a:blip r:embed="rId10">
            <a:alphaModFix/>
          </a:blip>
          <a:srcRect b="0" l="0" r="0" t="0"/>
          <a:stretch/>
        </p:blipFill>
        <p:spPr>
          <a:xfrm>
            <a:off x="5577514" y="5149753"/>
            <a:ext cx="1036971" cy="112570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99"/>
                                        </p:tgtEl>
                                        <p:attrNameLst>
                                          <p:attrName>style.visibility</p:attrName>
                                        </p:attrNameLst>
                                      </p:cBhvr>
                                      <p:to>
                                        <p:strVal val="visible"/>
                                      </p:to>
                                    </p:set>
                                    <p:anim calcmode="lin" valueType="num">
                                      <p:cBhvr additive="base">
                                        <p:cTn dur="500"/>
                                        <p:tgtEl>
                                          <p:spTgt spid="99"/>
                                        </p:tgtEl>
                                        <p:attrNameLst>
                                          <p:attrName>ppt_w</p:attrName>
                                        </p:attrNameLst>
                                      </p:cBhvr>
                                      <p:tavLst>
                                        <p:tav fmla="" tm="0">
                                          <p:val>
                                            <p:strVal val="0"/>
                                          </p:val>
                                        </p:tav>
                                        <p:tav fmla="" tm="100000">
                                          <p:val>
                                            <p:strVal val="#ppt_w"/>
                                          </p:val>
                                        </p:tav>
                                      </p:tavLst>
                                    </p:anim>
                                    <p:anim calcmode="lin" valueType="num">
                                      <p:cBhvr additive="base">
                                        <p:cTn dur="500"/>
                                        <p:tgtEl>
                                          <p:spTgt spid="9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
                                        </p:tgtEl>
                                        <p:attrNameLst>
                                          <p:attrName>style.visibility</p:attrName>
                                        </p:attrNameLst>
                                      </p:cBhvr>
                                      <p:to>
                                        <p:strVal val="visible"/>
                                      </p:to>
                                    </p:set>
                                    <p:animEffect filter="fade" transition="in">
                                      <p:cBhvr>
                                        <p:cTn dur="500"/>
                                        <p:tgtEl>
                                          <p:spTgt spid="9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8"/>
                                        </p:tgtEl>
                                        <p:attrNameLst>
                                          <p:attrName>style.visibility</p:attrName>
                                        </p:attrNameLst>
                                      </p:cBhvr>
                                      <p:to>
                                        <p:strVal val="visible"/>
                                      </p:to>
                                    </p:set>
                                    <p:animEffect filter="fade" transition="in">
                                      <p:cBhvr>
                                        <p:cTn dur="500"/>
                                        <p:tgtEl>
                                          <p:spTgt spid="9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500"/>
                                        <p:tgtEl>
                                          <p:spTgt spid="100"/>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500"/>
                                        <p:tgtEl>
                                          <p:spTgt spid="101"/>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500"/>
                                        <p:tgtEl>
                                          <p:spTgt spid="95"/>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96"/>
                                        </p:tgtEl>
                                        <p:attrNameLst>
                                          <p:attrName>style.visibility</p:attrName>
                                        </p:attrNameLst>
                                      </p:cBhvr>
                                      <p:to>
                                        <p:strVal val="visible"/>
                                      </p:to>
                                    </p:set>
                                    <p:animEffect filter="fade" transition="in">
                                      <p:cBhvr>
                                        <p:cTn dur="500"/>
                                        <p:tgtEl>
                                          <p:spTgt spid="96"/>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97"/>
                                        </p:tgtEl>
                                        <p:attrNameLst>
                                          <p:attrName>style.visibility</p:attrName>
                                        </p:attrNameLst>
                                      </p:cBhvr>
                                      <p:to>
                                        <p:strVal val="visible"/>
                                      </p:to>
                                    </p:set>
                                    <p:animEffect filter="fade" transition="in">
                                      <p:cBhvr>
                                        <p:cTn dur="500"/>
                                        <p:tgtEl>
                                          <p:spTgt spid="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B081"/>
        </a:solidFill>
      </p:bgPr>
    </p:bg>
    <p:spTree>
      <p:nvGrpSpPr>
        <p:cNvPr id="299" name="Shape 299"/>
        <p:cNvGrpSpPr/>
        <p:nvPr/>
      </p:nvGrpSpPr>
      <p:grpSpPr>
        <a:xfrm>
          <a:off x="0" y="0"/>
          <a:ext cx="0" cy="0"/>
          <a:chOff x="0" y="0"/>
          <a:chExt cx="0" cy="0"/>
        </a:xfrm>
      </p:grpSpPr>
      <p:sp>
        <p:nvSpPr>
          <p:cNvPr id="300" name="Google Shape;300;p32"/>
          <p:cNvSpPr txBox="1"/>
          <p:nvPr/>
        </p:nvSpPr>
        <p:spPr>
          <a:xfrm>
            <a:off x="116151" y="89225"/>
            <a:ext cx="7812000" cy="831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cap="none">
                <a:solidFill>
                  <a:srgbClr val="1E4E79"/>
                </a:solidFill>
                <a:latin typeface="Arial"/>
                <a:ea typeface="Arial"/>
                <a:cs typeface="Arial"/>
                <a:sym typeface="Arial"/>
              </a:rPr>
              <a:t>ACCÈS AUX SOINS</a:t>
            </a:r>
            <a:endParaRPr/>
          </a:p>
        </p:txBody>
      </p:sp>
      <p:sp>
        <p:nvSpPr>
          <p:cNvPr id="301" name="Google Shape;301;p32"/>
          <p:cNvSpPr txBox="1"/>
          <p:nvPr/>
        </p:nvSpPr>
        <p:spPr>
          <a:xfrm>
            <a:off x="448408" y="1041450"/>
            <a:ext cx="11016639" cy="954107"/>
          </a:xfrm>
          <a:prstGeom prst="rect">
            <a:avLst/>
          </a:prstGeom>
          <a:solidFill>
            <a:srgbClr val="FFFF00"/>
          </a:solidFill>
          <a:ln>
            <a:noFill/>
          </a:ln>
          <a:effectLst>
            <a:outerShdw blurRad="190500" sx="101000" rotWithShape="0" algn="tr" dir="5400000" dist="114300" sy="101000">
              <a:srgbClr val="000000">
                <a:alpha val="40000"/>
              </a:srgbClr>
            </a:outerShdw>
          </a:effectLst>
        </p:spPr>
        <p:txBody>
          <a:bodyPr anchorCtr="0" anchor="t" bIns="45700" lIns="91425" spcFirstLastPara="1" rIns="91425" wrap="square" tIns="45700">
            <a:noAutofit/>
          </a:bodyPr>
          <a:lstStyle/>
          <a:p>
            <a:pPr indent="-457200" lvl="0" marL="45720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Formation de 135 agents de santé : médecins, infirmiers, </a:t>
            </a:r>
            <a:br>
              <a:rPr lang="fr-FR" sz="2800">
                <a:solidFill>
                  <a:srgbClr val="1E4E79"/>
                </a:solidFill>
                <a:latin typeface="Arial"/>
                <a:ea typeface="Arial"/>
                <a:cs typeface="Arial"/>
                <a:sym typeface="Arial"/>
              </a:rPr>
            </a:br>
            <a:r>
              <a:rPr lang="fr-FR" sz="2800">
                <a:solidFill>
                  <a:srgbClr val="1E4E79"/>
                </a:solidFill>
                <a:latin typeface="Arial"/>
                <a:ea typeface="Arial"/>
                <a:cs typeface="Arial"/>
                <a:sym typeface="Arial"/>
              </a:rPr>
              <a:t>sages femmes…</a:t>
            </a:r>
            <a:endParaRPr/>
          </a:p>
        </p:txBody>
      </p:sp>
      <p:sp>
        <p:nvSpPr>
          <p:cNvPr id="302" name="Google Shape;302;p32"/>
          <p:cNvSpPr txBox="1"/>
          <p:nvPr/>
        </p:nvSpPr>
        <p:spPr>
          <a:xfrm>
            <a:off x="8268338" y="89214"/>
            <a:ext cx="3196709"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a:solidFill>
                  <a:srgbClr val="1E4E79"/>
                </a:solidFill>
                <a:latin typeface="Arial"/>
                <a:ea typeface="Arial"/>
                <a:cs typeface="Arial"/>
                <a:sym typeface="Arial"/>
              </a:rPr>
              <a:t>Formation</a:t>
            </a:r>
            <a:endParaRPr sz="2800">
              <a:solidFill>
                <a:srgbClr val="1E4E79"/>
              </a:solidFill>
              <a:latin typeface="Arial"/>
              <a:ea typeface="Arial"/>
              <a:cs typeface="Arial"/>
              <a:sym typeface="Arial"/>
            </a:endParaRPr>
          </a:p>
        </p:txBody>
      </p:sp>
      <p:sp>
        <p:nvSpPr>
          <p:cNvPr id="303" name="Google Shape;303;p32"/>
          <p:cNvSpPr txBox="1"/>
          <p:nvPr/>
        </p:nvSpPr>
        <p:spPr>
          <a:xfrm>
            <a:off x="448408" y="2633545"/>
            <a:ext cx="4805763" cy="2952000"/>
          </a:xfrm>
          <a:prstGeom prst="rect">
            <a:avLst/>
          </a:prstGeom>
          <a:solidFill>
            <a:srgbClr val="FFFF00"/>
          </a:solidFill>
          <a:ln>
            <a:noFill/>
          </a:ln>
          <a:effectLst>
            <a:outerShdw blurRad="190500" sx="101000" rotWithShape="0" algn="tr" dir="5400000" dist="114300" sy="1010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lang="fr-FR" sz="3200">
                <a:solidFill>
                  <a:srgbClr val="1E4E79"/>
                </a:solidFill>
                <a:latin typeface="Arial"/>
                <a:ea typeface="Arial"/>
                <a:cs typeface="Arial"/>
                <a:sym typeface="Arial"/>
              </a:rPr>
              <a:t>2 jours</a:t>
            </a:r>
            <a:endParaRPr/>
          </a:p>
          <a:p>
            <a:pPr indent="-457200" lvl="0" marL="457200" marR="0" rtl="0" algn="l">
              <a:spcBef>
                <a:spcPts val="0"/>
              </a:spcBef>
              <a:spcAft>
                <a:spcPts val="0"/>
              </a:spcAft>
              <a:buClr>
                <a:srgbClr val="FF0000"/>
              </a:buClr>
              <a:buSzPts val="2400"/>
              <a:buFont typeface="Arial"/>
              <a:buChar char="•"/>
            </a:pPr>
            <a:r>
              <a:rPr lang="fr-FR" sz="2400">
                <a:solidFill>
                  <a:srgbClr val="1E4E79"/>
                </a:solidFill>
                <a:latin typeface="Arial"/>
                <a:ea typeface="Arial"/>
                <a:cs typeface="Arial"/>
                <a:sym typeface="Arial"/>
              </a:rPr>
              <a:t>Partie théorique animée </a:t>
            </a:r>
            <a:br>
              <a:rPr lang="fr-FR" sz="2400">
                <a:solidFill>
                  <a:srgbClr val="1E4E79"/>
                </a:solidFill>
                <a:latin typeface="Arial"/>
                <a:ea typeface="Arial"/>
                <a:cs typeface="Arial"/>
                <a:sym typeface="Arial"/>
              </a:rPr>
            </a:br>
            <a:r>
              <a:rPr lang="fr-FR" sz="2400">
                <a:solidFill>
                  <a:srgbClr val="1E4E79"/>
                </a:solidFill>
                <a:latin typeface="Arial"/>
                <a:ea typeface="Arial"/>
                <a:cs typeface="Arial"/>
                <a:sym typeface="Arial"/>
              </a:rPr>
              <a:t>par un médecin local</a:t>
            </a:r>
            <a:endParaRPr/>
          </a:p>
          <a:p>
            <a:pPr indent="-457200" lvl="0" marL="457200" marR="0" rtl="0" algn="l">
              <a:spcBef>
                <a:spcPts val="0"/>
              </a:spcBef>
              <a:spcAft>
                <a:spcPts val="0"/>
              </a:spcAft>
              <a:buClr>
                <a:srgbClr val="FF0000"/>
              </a:buClr>
              <a:buSzPts val="2400"/>
              <a:buFont typeface="Arial"/>
              <a:buChar char="•"/>
            </a:pPr>
            <a:r>
              <a:rPr lang="fr-FR" sz="2400">
                <a:solidFill>
                  <a:srgbClr val="1E4E79"/>
                </a:solidFill>
                <a:latin typeface="Arial"/>
                <a:ea typeface="Arial"/>
                <a:cs typeface="Arial"/>
                <a:sym typeface="Arial"/>
              </a:rPr>
              <a:t>Partie pratique : </a:t>
            </a:r>
            <a:br>
              <a:rPr lang="fr-FR" sz="2400">
                <a:solidFill>
                  <a:srgbClr val="1E4E79"/>
                </a:solidFill>
                <a:latin typeface="Arial"/>
                <a:ea typeface="Arial"/>
                <a:cs typeface="Arial"/>
                <a:sym typeface="Arial"/>
              </a:rPr>
            </a:br>
            <a:r>
              <a:rPr lang="fr-FR" sz="2400">
                <a:solidFill>
                  <a:srgbClr val="1E4E79"/>
                </a:solidFill>
                <a:latin typeface="Arial"/>
                <a:ea typeface="Arial"/>
                <a:cs typeface="Arial"/>
                <a:sym typeface="Arial"/>
              </a:rPr>
              <a:t>cas cliniques, </a:t>
            </a:r>
            <a:br>
              <a:rPr lang="fr-FR" sz="2400">
                <a:solidFill>
                  <a:srgbClr val="1E4E79"/>
                </a:solidFill>
                <a:latin typeface="Arial"/>
                <a:ea typeface="Arial"/>
                <a:cs typeface="Arial"/>
                <a:sym typeface="Arial"/>
              </a:rPr>
            </a:br>
            <a:r>
              <a:rPr lang="fr-FR" sz="2400">
                <a:solidFill>
                  <a:srgbClr val="1E4E79"/>
                </a:solidFill>
                <a:latin typeface="Arial"/>
                <a:ea typeface="Arial"/>
                <a:cs typeface="Arial"/>
                <a:sym typeface="Arial"/>
              </a:rPr>
              <a:t>manipulations matériel, présentation des outils.</a:t>
            </a:r>
            <a:endParaRPr/>
          </a:p>
        </p:txBody>
      </p:sp>
      <p:pic>
        <p:nvPicPr>
          <p:cNvPr id="304" name="Google Shape;304;p32"/>
          <p:cNvPicPr preferRelativeResize="0"/>
          <p:nvPr/>
        </p:nvPicPr>
        <p:blipFill rotWithShape="1">
          <a:blip r:embed="rId3">
            <a:alphaModFix/>
          </a:blip>
          <a:srcRect b="0" l="0" r="0" t="0"/>
          <a:stretch/>
        </p:blipFill>
        <p:spPr>
          <a:xfrm>
            <a:off x="4638906" y="2187342"/>
            <a:ext cx="7109509" cy="3999099"/>
          </a:xfrm>
          <a:prstGeom prst="rect">
            <a:avLst/>
          </a:prstGeom>
          <a:noFill/>
          <a:ln>
            <a:noFill/>
          </a:ln>
          <a:effectLst>
            <a:outerShdw blurRad="190500" rotWithShape="0" algn="tr" dir="8100000" dist="152400">
              <a:srgbClr val="000000">
                <a:alpha val="40000"/>
              </a:srgbClr>
            </a:outerShdw>
          </a:effectLst>
        </p:spPr>
      </p:pic>
      <p:pic>
        <p:nvPicPr>
          <p:cNvPr id="305" name="Google Shape;305;p32"/>
          <p:cNvPicPr preferRelativeResize="0"/>
          <p:nvPr/>
        </p:nvPicPr>
        <p:blipFill rotWithShape="1">
          <a:blip r:embed="rId4">
            <a:alphaModFix/>
          </a:blip>
          <a:srcRect b="0" l="0" r="0" t="0"/>
          <a:stretch/>
        </p:blipFill>
        <p:spPr>
          <a:xfrm>
            <a:off x="10416832" y="5670970"/>
            <a:ext cx="1775168" cy="1187030"/>
          </a:xfrm>
          <a:prstGeom prst="rect">
            <a:avLst/>
          </a:prstGeom>
          <a:noFill/>
          <a:ln>
            <a:noFill/>
          </a:ln>
        </p:spPr>
      </p:pic>
      <p:pic>
        <p:nvPicPr>
          <p:cNvPr id="306" name="Google Shape;306;p32"/>
          <p:cNvPicPr preferRelativeResize="0"/>
          <p:nvPr/>
        </p:nvPicPr>
        <p:blipFill rotWithShape="1">
          <a:blip r:embed="rId5">
            <a:alphaModFix/>
          </a:blip>
          <a:srcRect b="0" l="0" r="0" t="0"/>
          <a:stretch/>
        </p:blipFill>
        <p:spPr>
          <a:xfrm>
            <a:off x="4638903" y="2187341"/>
            <a:ext cx="7109511" cy="3999100"/>
          </a:xfrm>
          <a:prstGeom prst="rect">
            <a:avLst/>
          </a:prstGeom>
          <a:noFill/>
          <a:ln>
            <a:noFill/>
          </a:ln>
          <a:effectLst>
            <a:outerShdw blurRad="190500" rotWithShape="0" algn="tr" dir="8100000" dist="114300">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500"/>
                                        <p:tgtEl>
                                          <p:spTgt spid="30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500"/>
                                        <p:tgtEl>
                                          <p:spTgt spid="3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500"/>
                                        <p:tgtEl>
                                          <p:spTgt spid="3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500"/>
                                        <p:tgtEl>
                                          <p:spTgt spid="30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500"/>
                                        <p:tgtEl>
                                          <p:spTgt spid="3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500"/>
                                        <p:tgtEl>
                                          <p:spTgt spid="306"/>
                                        </p:tgtEl>
                                      </p:cBhvr>
                                    </p:animEffect>
                                  </p:childTnLst>
                                </p:cTn>
                              </p:par>
                              <p:par>
                                <p:cTn fill="hold" nodeType="withEffect" presetClass="exit" presetID="1" presetSubtype="0">
                                  <p:stCondLst>
                                    <p:cond delay="0"/>
                                  </p:stCondLst>
                                  <p:childTnLst>
                                    <p:set>
                                      <p:cBhvr>
                                        <p:cTn dur="1" fill="hold">
                                          <p:stCondLst>
                                            <p:cond delay="1"/>
                                          </p:stCondLst>
                                        </p:cTn>
                                        <p:tgtEl>
                                          <p:spTgt spid="30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B081"/>
        </a:solidFill>
      </p:bgPr>
    </p:bg>
    <p:spTree>
      <p:nvGrpSpPr>
        <p:cNvPr id="310" name="Shape 310"/>
        <p:cNvGrpSpPr/>
        <p:nvPr/>
      </p:nvGrpSpPr>
      <p:grpSpPr>
        <a:xfrm>
          <a:off x="0" y="0"/>
          <a:ext cx="0" cy="0"/>
          <a:chOff x="0" y="0"/>
          <a:chExt cx="0" cy="0"/>
        </a:xfrm>
      </p:grpSpPr>
      <p:sp>
        <p:nvSpPr>
          <p:cNvPr id="311" name="Google Shape;311;p33"/>
          <p:cNvSpPr txBox="1"/>
          <p:nvPr/>
        </p:nvSpPr>
        <p:spPr>
          <a:xfrm>
            <a:off x="116151" y="89225"/>
            <a:ext cx="7555800" cy="831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cap="none">
                <a:solidFill>
                  <a:srgbClr val="1E4E79"/>
                </a:solidFill>
                <a:latin typeface="Arial"/>
                <a:ea typeface="Arial"/>
                <a:cs typeface="Arial"/>
                <a:sym typeface="Arial"/>
              </a:rPr>
              <a:t>ACCÈS AUX SOINS</a:t>
            </a:r>
            <a:endParaRPr/>
          </a:p>
        </p:txBody>
      </p:sp>
      <p:sp>
        <p:nvSpPr>
          <p:cNvPr id="312" name="Google Shape;312;p33"/>
          <p:cNvSpPr txBox="1"/>
          <p:nvPr/>
        </p:nvSpPr>
        <p:spPr>
          <a:xfrm>
            <a:off x="8268338" y="89214"/>
            <a:ext cx="3196709"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a:solidFill>
                  <a:srgbClr val="1E4E79"/>
                </a:solidFill>
                <a:latin typeface="Arial"/>
                <a:ea typeface="Arial"/>
                <a:cs typeface="Arial"/>
                <a:sym typeface="Arial"/>
              </a:rPr>
              <a:t>Formation</a:t>
            </a:r>
            <a:endParaRPr sz="2800">
              <a:solidFill>
                <a:srgbClr val="1E4E79"/>
              </a:solidFill>
              <a:latin typeface="Arial"/>
              <a:ea typeface="Arial"/>
              <a:cs typeface="Arial"/>
              <a:sym typeface="Arial"/>
            </a:endParaRPr>
          </a:p>
        </p:txBody>
      </p:sp>
      <p:sp>
        <p:nvSpPr>
          <p:cNvPr id="313" name="Google Shape;313;p33"/>
          <p:cNvSpPr txBox="1"/>
          <p:nvPr/>
        </p:nvSpPr>
        <p:spPr>
          <a:xfrm>
            <a:off x="919889" y="1009859"/>
            <a:ext cx="10545158" cy="523220"/>
          </a:xfrm>
          <a:prstGeom prst="rect">
            <a:avLst/>
          </a:prstGeom>
          <a:solidFill>
            <a:srgbClr val="FFFF00"/>
          </a:solidFill>
          <a:ln>
            <a:noFill/>
          </a:ln>
          <a:effectLst>
            <a:outerShdw blurRad="190500" rotWithShape="0" algn="tr" dir="8100000" dist="114300">
              <a:srgbClr val="000000">
                <a:alpha val="40000"/>
              </a:srgbClr>
            </a:outerShdw>
          </a:effectLst>
        </p:spPr>
        <p:txBody>
          <a:bodyPr anchorCtr="0" anchor="t" bIns="45700" lIns="91425" spcFirstLastPara="1" rIns="91425" wrap="square" tIns="45700">
            <a:noAutofit/>
          </a:bodyPr>
          <a:lstStyle/>
          <a:p>
            <a:pPr indent="-457200" lvl="0" marL="45720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Pré-tests :11,18 • Post-tests : 15,64. </a:t>
            </a:r>
            <a:endParaRPr sz="2800">
              <a:solidFill>
                <a:srgbClr val="1E4E79"/>
              </a:solidFill>
              <a:latin typeface="Arial"/>
              <a:ea typeface="Arial"/>
              <a:cs typeface="Arial"/>
              <a:sym typeface="Arial"/>
            </a:endParaRPr>
          </a:p>
        </p:txBody>
      </p:sp>
      <p:sp>
        <p:nvSpPr>
          <p:cNvPr id="314" name="Google Shape;314;p33"/>
          <p:cNvSpPr txBox="1"/>
          <p:nvPr/>
        </p:nvSpPr>
        <p:spPr>
          <a:xfrm>
            <a:off x="919889" y="1812516"/>
            <a:ext cx="10545158" cy="523220"/>
          </a:xfrm>
          <a:prstGeom prst="rect">
            <a:avLst/>
          </a:prstGeom>
          <a:solidFill>
            <a:srgbClr val="FFFF00"/>
          </a:solidFill>
          <a:ln>
            <a:noFill/>
          </a:ln>
          <a:effectLst>
            <a:outerShdw blurRad="190500" rotWithShape="0" algn="tr" dir="8100000" dist="114300">
              <a:srgbClr val="000000">
                <a:alpha val="40000"/>
              </a:srgbClr>
            </a:outerShdw>
          </a:effectLst>
        </p:spPr>
        <p:txBody>
          <a:bodyPr anchorCtr="0" anchor="t" bIns="45700" lIns="91425" spcFirstLastPara="1" rIns="91425" wrap="square" tIns="45700">
            <a:noAutofit/>
          </a:bodyPr>
          <a:lstStyle/>
          <a:p>
            <a:pPr indent="-457200" lvl="0" marL="45720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Satisfaction des participants.</a:t>
            </a:r>
            <a:endParaRPr/>
          </a:p>
        </p:txBody>
      </p:sp>
      <p:pic>
        <p:nvPicPr>
          <p:cNvPr id="315" name="Google Shape;315;p33"/>
          <p:cNvPicPr preferRelativeResize="0"/>
          <p:nvPr/>
        </p:nvPicPr>
        <p:blipFill rotWithShape="1">
          <a:blip r:embed="rId3">
            <a:alphaModFix/>
          </a:blip>
          <a:srcRect b="0" l="0" r="0" t="27134"/>
          <a:stretch/>
        </p:blipFill>
        <p:spPr>
          <a:xfrm>
            <a:off x="1778964" y="2530131"/>
            <a:ext cx="8827008" cy="4317529"/>
          </a:xfrm>
          <a:prstGeom prst="rect">
            <a:avLst/>
          </a:prstGeom>
          <a:noFill/>
          <a:ln>
            <a:noFill/>
          </a:ln>
          <a:effectLst>
            <a:outerShdw blurRad="190500" rotWithShape="0" algn="tr" dir="8100000" dist="152400">
              <a:srgbClr val="000000">
                <a:alpha val="40000"/>
              </a:srgbClr>
            </a:outerShdw>
          </a:effectLst>
        </p:spPr>
      </p:pic>
      <p:pic>
        <p:nvPicPr>
          <p:cNvPr id="316" name="Google Shape;316;p33"/>
          <p:cNvPicPr preferRelativeResize="0"/>
          <p:nvPr/>
        </p:nvPicPr>
        <p:blipFill rotWithShape="1">
          <a:blip r:embed="rId4">
            <a:alphaModFix/>
          </a:blip>
          <a:srcRect b="0" l="0" r="0" t="0"/>
          <a:stretch/>
        </p:blipFill>
        <p:spPr>
          <a:xfrm>
            <a:off x="10416832" y="5670970"/>
            <a:ext cx="1775168" cy="118703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500"/>
                                        <p:tgtEl>
                                          <p:spTgt spid="3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500"/>
                                        <p:tgtEl>
                                          <p:spTgt spid="3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500"/>
                                        <p:tgtEl>
                                          <p:spTgt spid="31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500"/>
                                        <p:tgtEl>
                                          <p:spTgt spid="3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B081"/>
        </a:solidFill>
      </p:bgPr>
    </p:bg>
    <p:spTree>
      <p:nvGrpSpPr>
        <p:cNvPr id="320" name="Shape 320"/>
        <p:cNvGrpSpPr/>
        <p:nvPr/>
      </p:nvGrpSpPr>
      <p:grpSpPr>
        <a:xfrm>
          <a:off x="0" y="0"/>
          <a:ext cx="0" cy="0"/>
          <a:chOff x="0" y="0"/>
          <a:chExt cx="0" cy="0"/>
        </a:xfrm>
      </p:grpSpPr>
      <p:sp>
        <p:nvSpPr>
          <p:cNvPr id="321" name="Google Shape;321;p34"/>
          <p:cNvSpPr txBox="1"/>
          <p:nvPr/>
        </p:nvSpPr>
        <p:spPr>
          <a:xfrm>
            <a:off x="116152" y="89225"/>
            <a:ext cx="8415000" cy="831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cap="none">
                <a:solidFill>
                  <a:srgbClr val="1E4E79"/>
                </a:solidFill>
                <a:latin typeface="Arial"/>
                <a:ea typeface="Arial"/>
                <a:cs typeface="Arial"/>
                <a:sym typeface="Arial"/>
              </a:rPr>
              <a:t>ACCÈS AUX SOINS</a:t>
            </a:r>
            <a:endParaRPr/>
          </a:p>
        </p:txBody>
      </p:sp>
      <p:sp>
        <p:nvSpPr>
          <p:cNvPr id="322" name="Google Shape;322;p34"/>
          <p:cNvSpPr txBox="1"/>
          <p:nvPr/>
        </p:nvSpPr>
        <p:spPr>
          <a:xfrm>
            <a:off x="116146" y="724546"/>
            <a:ext cx="10300686"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a:solidFill>
                  <a:srgbClr val="1E4E79"/>
                </a:solidFill>
                <a:latin typeface="Arial"/>
                <a:ea typeface="Arial"/>
                <a:cs typeface="Arial"/>
                <a:sym typeface="Arial"/>
              </a:rPr>
              <a:t>Accès aux médecins spécialistes</a:t>
            </a:r>
            <a:endParaRPr sz="2800">
              <a:solidFill>
                <a:srgbClr val="1E4E79"/>
              </a:solidFill>
              <a:latin typeface="Arial"/>
              <a:ea typeface="Arial"/>
              <a:cs typeface="Arial"/>
              <a:sym typeface="Arial"/>
            </a:endParaRPr>
          </a:p>
        </p:txBody>
      </p:sp>
      <p:sp>
        <p:nvSpPr>
          <p:cNvPr id="323" name="Google Shape;323;p34"/>
          <p:cNvSpPr txBox="1"/>
          <p:nvPr/>
        </p:nvSpPr>
        <p:spPr>
          <a:xfrm>
            <a:off x="659869" y="1586170"/>
            <a:ext cx="10545158" cy="1384995"/>
          </a:xfrm>
          <a:prstGeom prst="rect">
            <a:avLst/>
          </a:prstGeom>
          <a:solidFill>
            <a:srgbClr val="FFFF00"/>
          </a:solidFill>
          <a:ln>
            <a:noFill/>
          </a:ln>
          <a:effectLst>
            <a:outerShdw blurRad="190500" rotWithShape="0" algn="tr" dir="8100000" dist="1143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lang="fr-FR" sz="2800" cap="small">
                <a:solidFill>
                  <a:srgbClr val="1E4E79"/>
                </a:solidFill>
                <a:latin typeface="Arial"/>
                <a:ea typeface="Arial"/>
                <a:cs typeface="Arial"/>
                <a:sym typeface="Arial"/>
              </a:rPr>
              <a:t>Médecins endocrinologues</a:t>
            </a:r>
            <a:endParaRPr/>
          </a:p>
          <a:p>
            <a:pPr indent="-457200" lvl="0" marL="45720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Point focal départemental</a:t>
            </a:r>
            <a:endParaRPr/>
          </a:p>
          <a:p>
            <a:pPr indent="-457200" lvl="0" marL="45720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Consultations 2 fois par mois sur le Plateau (2000 F). </a:t>
            </a:r>
            <a:endParaRPr sz="2800">
              <a:solidFill>
                <a:srgbClr val="1E4E79"/>
              </a:solidFill>
              <a:latin typeface="Arial"/>
              <a:ea typeface="Arial"/>
              <a:cs typeface="Arial"/>
              <a:sym typeface="Arial"/>
            </a:endParaRPr>
          </a:p>
        </p:txBody>
      </p:sp>
      <p:pic>
        <p:nvPicPr>
          <p:cNvPr id="324" name="Google Shape;324;p34"/>
          <p:cNvPicPr preferRelativeResize="0"/>
          <p:nvPr/>
        </p:nvPicPr>
        <p:blipFill rotWithShape="1">
          <a:blip r:embed="rId3">
            <a:alphaModFix/>
          </a:blip>
          <a:srcRect b="0" l="6558" r="0" t="18254"/>
          <a:stretch/>
        </p:blipFill>
        <p:spPr>
          <a:xfrm>
            <a:off x="2302909" y="3285849"/>
            <a:ext cx="7259078" cy="3572151"/>
          </a:xfrm>
          <a:prstGeom prst="rect">
            <a:avLst/>
          </a:prstGeom>
          <a:noFill/>
          <a:ln>
            <a:noFill/>
          </a:ln>
          <a:effectLst>
            <a:outerShdw blurRad="190500" rotWithShape="0" algn="tr" dir="8100000" dist="114300">
              <a:srgbClr val="000000">
                <a:alpha val="40000"/>
              </a:srgbClr>
            </a:outerShdw>
          </a:effectLst>
        </p:spPr>
      </p:pic>
      <p:pic>
        <p:nvPicPr>
          <p:cNvPr id="325" name="Google Shape;325;p34"/>
          <p:cNvPicPr preferRelativeResize="0"/>
          <p:nvPr/>
        </p:nvPicPr>
        <p:blipFill rotWithShape="1">
          <a:blip r:embed="rId4">
            <a:alphaModFix/>
          </a:blip>
          <a:srcRect b="0" l="0" r="0" t="0"/>
          <a:stretch/>
        </p:blipFill>
        <p:spPr>
          <a:xfrm>
            <a:off x="10416832" y="5670970"/>
            <a:ext cx="1775168" cy="118703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500"/>
                                        <p:tgtEl>
                                          <p:spTgt spid="32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500"/>
                                        <p:tgtEl>
                                          <p:spTgt spid="32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500"/>
                                        <p:tgtEl>
                                          <p:spTgt spid="3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B081"/>
        </a:solidFill>
      </p:bgPr>
    </p:bg>
    <p:spTree>
      <p:nvGrpSpPr>
        <p:cNvPr id="329" name="Shape 329"/>
        <p:cNvGrpSpPr/>
        <p:nvPr/>
      </p:nvGrpSpPr>
      <p:grpSpPr>
        <a:xfrm>
          <a:off x="0" y="0"/>
          <a:ext cx="0" cy="0"/>
          <a:chOff x="0" y="0"/>
          <a:chExt cx="0" cy="0"/>
        </a:xfrm>
      </p:grpSpPr>
      <p:sp>
        <p:nvSpPr>
          <p:cNvPr id="330" name="Google Shape;330;p35"/>
          <p:cNvSpPr txBox="1"/>
          <p:nvPr/>
        </p:nvSpPr>
        <p:spPr>
          <a:xfrm>
            <a:off x="116152" y="89225"/>
            <a:ext cx="9273900" cy="831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cap="none">
                <a:solidFill>
                  <a:srgbClr val="1E4E79"/>
                </a:solidFill>
                <a:latin typeface="Arial"/>
                <a:ea typeface="Arial"/>
                <a:cs typeface="Arial"/>
                <a:sym typeface="Arial"/>
              </a:rPr>
              <a:t>ACCÈS AUX SOINS</a:t>
            </a:r>
            <a:endParaRPr/>
          </a:p>
        </p:txBody>
      </p:sp>
      <p:sp>
        <p:nvSpPr>
          <p:cNvPr id="331" name="Google Shape;331;p35"/>
          <p:cNvSpPr txBox="1"/>
          <p:nvPr/>
        </p:nvSpPr>
        <p:spPr>
          <a:xfrm>
            <a:off x="281036" y="2189236"/>
            <a:ext cx="4965519" cy="3970318"/>
          </a:xfrm>
          <a:prstGeom prst="rect">
            <a:avLst/>
          </a:prstGeom>
          <a:solidFill>
            <a:srgbClr val="FFFF00"/>
          </a:solidFill>
          <a:ln>
            <a:noFill/>
          </a:ln>
          <a:effectLst>
            <a:outerShdw blurRad="190500" rotWithShape="0" algn="tr" dir="8100000" dist="1143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lang="fr-FR" sz="2800" cap="small">
                <a:solidFill>
                  <a:srgbClr val="1E4E79"/>
                </a:solidFill>
                <a:latin typeface="Arial"/>
                <a:ea typeface="Arial"/>
                <a:cs typeface="Arial"/>
                <a:sym typeface="Arial"/>
              </a:rPr>
              <a:t>L’infirmière </a:t>
            </a:r>
            <a:br>
              <a:rPr b="1" lang="fr-FR" sz="2800" cap="small">
                <a:solidFill>
                  <a:srgbClr val="1E4E79"/>
                </a:solidFill>
                <a:latin typeface="Arial"/>
                <a:ea typeface="Arial"/>
                <a:cs typeface="Arial"/>
                <a:sym typeface="Arial"/>
              </a:rPr>
            </a:br>
            <a:r>
              <a:rPr b="1" lang="fr-FR" sz="2800" cap="small">
                <a:solidFill>
                  <a:srgbClr val="1E4E79"/>
                </a:solidFill>
                <a:latin typeface="Arial"/>
                <a:ea typeface="Arial"/>
                <a:cs typeface="Arial"/>
                <a:sym typeface="Arial"/>
              </a:rPr>
              <a:t>de la Maison du diabète </a:t>
            </a:r>
            <a:br>
              <a:rPr b="1" lang="fr-FR" sz="2800" cap="small">
                <a:solidFill>
                  <a:srgbClr val="1E4E79"/>
                </a:solidFill>
                <a:latin typeface="Arial"/>
                <a:ea typeface="Arial"/>
                <a:cs typeface="Arial"/>
                <a:sym typeface="Arial"/>
              </a:rPr>
            </a:br>
            <a:r>
              <a:rPr b="1" lang="fr-FR" sz="2800" cap="small">
                <a:solidFill>
                  <a:srgbClr val="1E4E79"/>
                </a:solidFill>
                <a:latin typeface="Arial"/>
                <a:ea typeface="Arial"/>
                <a:cs typeface="Arial"/>
                <a:sym typeface="Arial"/>
              </a:rPr>
              <a:t>de Sakété</a:t>
            </a:r>
            <a:endParaRPr b="1" sz="2800" cap="small">
              <a:solidFill>
                <a:srgbClr val="1E4E79"/>
              </a:solidFill>
              <a:latin typeface="Arial"/>
              <a:ea typeface="Arial"/>
              <a:cs typeface="Arial"/>
              <a:sym typeface="Arial"/>
            </a:endParaRPr>
          </a:p>
          <a:p>
            <a:pPr indent="-457200" lvl="0" marL="45720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Relais entre la population et le personnel médical</a:t>
            </a:r>
            <a:endParaRPr/>
          </a:p>
          <a:p>
            <a:pPr indent="-457200" lvl="0" marL="45720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Orientation des patients, relevé des registres, organisation des sensibilisations.</a:t>
            </a:r>
            <a:endParaRPr/>
          </a:p>
        </p:txBody>
      </p:sp>
      <p:sp>
        <p:nvSpPr>
          <p:cNvPr id="332" name="Google Shape;332;p35"/>
          <p:cNvSpPr txBox="1"/>
          <p:nvPr/>
        </p:nvSpPr>
        <p:spPr>
          <a:xfrm>
            <a:off x="116146" y="724546"/>
            <a:ext cx="10300686"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a:solidFill>
                  <a:srgbClr val="1E4E79"/>
                </a:solidFill>
                <a:latin typeface="Arial"/>
                <a:ea typeface="Arial"/>
                <a:cs typeface="Arial"/>
                <a:sym typeface="Arial"/>
              </a:rPr>
              <a:t>Accès aux médecins spécialistes</a:t>
            </a:r>
            <a:endParaRPr sz="2800">
              <a:solidFill>
                <a:srgbClr val="1E4E79"/>
              </a:solidFill>
              <a:latin typeface="Arial"/>
              <a:ea typeface="Arial"/>
              <a:cs typeface="Arial"/>
              <a:sym typeface="Arial"/>
            </a:endParaRPr>
          </a:p>
        </p:txBody>
      </p:sp>
      <p:pic>
        <p:nvPicPr>
          <p:cNvPr id="333" name="Google Shape;333;p35"/>
          <p:cNvPicPr preferRelativeResize="0"/>
          <p:nvPr/>
        </p:nvPicPr>
        <p:blipFill rotWithShape="1">
          <a:blip r:embed="rId3">
            <a:alphaModFix/>
          </a:blip>
          <a:srcRect b="0" l="0" r="0" t="1278"/>
          <a:stretch/>
        </p:blipFill>
        <p:spPr>
          <a:xfrm>
            <a:off x="5550227" y="1858780"/>
            <a:ext cx="6216069" cy="4631230"/>
          </a:xfrm>
          <a:prstGeom prst="rect">
            <a:avLst/>
          </a:prstGeom>
          <a:noFill/>
          <a:ln>
            <a:noFill/>
          </a:ln>
          <a:effectLst>
            <a:outerShdw blurRad="127000" rotWithShape="0" algn="tr" dir="8100000" dist="165100">
              <a:srgbClr val="000000">
                <a:alpha val="40000"/>
              </a:srgbClr>
            </a:outerShdw>
          </a:effectLst>
        </p:spPr>
      </p:pic>
      <p:pic>
        <p:nvPicPr>
          <p:cNvPr id="334" name="Google Shape;334;p35"/>
          <p:cNvPicPr preferRelativeResize="0"/>
          <p:nvPr/>
        </p:nvPicPr>
        <p:blipFill rotWithShape="1">
          <a:blip r:embed="rId4">
            <a:alphaModFix/>
          </a:blip>
          <a:srcRect b="0" l="0" r="0" t="0"/>
          <a:stretch/>
        </p:blipFill>
        <p:spPr>
          <a:xfrm>
            <a:off x="10416832" y="5670970"/>
            <a:ext cx="1775168" cy="118703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500"/>
                                        <p:tgtEl>
                                          <p:spTgt spid="33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500"/>
                                        <p:tgtEl>
                                          <p:spTgt spid="3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B081"/>
        </a:solidFill>
      </p:bgPr>
    </p:bg>
    <p:spTree>
      <p:nvGrpSpPr>
        <p:cNvPr id="338" name="Shape 338"/>
        <p:cNvGrpSpPr/>
        <p:nvPr/>
      </p:nvGrpSpPr>
      <p:grpSpPr>
        <a:xfrm>
          <a:off x="0" y="0"/>
          <a:ext cx="0" cy="0"/>
          <a:chOff x="0" y="0"/>
          <a:chExt cx="0" cy="0"/>
        </a:xfrm>
      </p:grpSpPr>
      <p:sp>
        <p:nvSpPr>
          <p:cNvPr id="339" name="Google Shape;339;p36"/>
          <p:cNvSpPr txBox="1"/>
          <p:nvPr/>
        </p:nvSpPr>
        <p:spPr>
          <a:xfrm>
            <a:off x="116152" y="89225"/>
            <a:ext cx="8128500" cy="831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cap="none">
                <a:solidFill>
                  <a:srgbClr val="1E4E79"/>
                </a:solidFill>
                <a:latin typeface="Arial"/>
                <a:ea typeface="Arial"/>
                <a:cs typeface="Arial"/>
                <a:sym typeface="Arial"/>
              </a:rPr>
              <a:t>ACCÈS AUX SOINS</a:t>
            </a:r>
            <a:endParaRPr/>
          </a:p>
        </p:txBody>
      </p:sp>
      <p:pic>
        <p:nvPicPr>
          <p:cNvPr id="340" name="Google Shape;340;p36"/>
          <p:cNvPicPr preferRelativeResize="0"/>
          <p:nvPr/>
        </p:nvPicPr>
        <p:blipFill rotWithShape="1">
          <a:blip r:embed="rId3">
            <a:alphaModFix/>
          </a:blip>
          <a:srcRect b="0" l="0" r="0" t="0"/>
          <a:stretch/>
        </p:blipFill>
        <p:spPr>
          <a:xfrm>
            <a:off x="10416832" y="5670970"/>
            <a:ext cx="1775168" cy="1187030"/>
          </a:xfrm>
          <a:prstGeom prst="rect">
            <a:avLst/>
          </a:prstGeom>
          <a:noFill/>
          <a:ln>
            <a:noFill/>
          </a:ln>
        </p:spPr>
      </p:pic>
      <p:sp>
        <p:nvSpPr>
          <p:cNvPr id="341" name="Google Shape;341;p36"/>
          <p:cNvSpPr txBox="1"/>
          <p:nvPr/>
        </p:nvSpPr>
        <p:spPr>
          <a:xfrm>
            <a:off x="694791" y="1651180"/>
            <a:ext cx="10802419" cy="1231106"/>
          </a:xfrm>
          <a:prstGeom prst="rect">
            <a:avLst/>
          </a:prstGeom>
          <a:solidFill>
            <a:srgbClr val="FFFF00"/>
          </a:solidFill>
          <a:ln>
            <a:noFill/>
          </a:ln>
          <a:effectLst>
            <a:outerShdw blurRad="190500" rotWithShape="0" algn="tr" dir="8100000" dist="1143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lang="fr-FR" sz="2800" cap="small">
                <a:solidFill>
                  <a:srgbClr val="1E4E79"/>
                </a:solidFill>
                <a:latin typeface="Arial"/>
                <a:ea typeface="Arial"/>
                <a:cs typeface="Arial"/>
                <a:sym typeface="Arial"/>
              </a:rPr>
              <a:t>Ophtalmologie</a:t>
            </a:r>
            <a:endParaRPr/>
          </a:p>
          <a:p>
            <a:pPr indent="-457200" lvl="0" marL="45720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Travail en collaboration avec une ONG spécialisée dans la vue</a:t>
            </a:r>
            <a:r>
              <a:rPr lang="fr-FR" sz="1800">
                <a:solidFill>
                  <a:srgbClr val="1E4E79"/>
                </a:solidFill>
                <a:latin typeface="Arial"/>
                <a:ea typeface="Arial"/>
                <a:cs typeface="Arial"/>
                <a:sym typeface="Arial"/>
              </a:rPr>
              <a:t> (formation d’un médecin spécialisé et équipement de l’hôpital).</a:t>
            </a:r>
            <a:endParaRPr/>
          </a:p>
        </p:txBody>
      </p:sp>
      <p:sp>
        <p:nvSpPr>
          <p:cNvPr id="342" name="Google Shape;342;p36"/>
          <p:cNvSpPr txBox="1"/>
          <p:nvPr/>
        </p:nvSpPr>
        <p:spPr>
          <a:xfrm>
            <a:off x="116146" y="724546"/>
            <a:ext cx="10300686"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a:solidFill>
                  <a:srgbClr val="1E4E79"/>
                </a:solidFill>
                <a:latin typeface="Arial"/>
                <a:ea typeface="Arial"/>
                <a:cs typeface="Arial"/>
                <a:sym typeface="Arial"/>
              </a:rPr>
              <a:t>Accès aux médecins spécialistes</a:t>
            </a:r>
            <a:endParaRPr sz="2800">
              <a:solidFill>
                <a:srgbClr val="1E4E79"/>
              </a:solidFill>
              <a:latin typeface="Arial"/>
              <a:ea typeface="Arial"/>
              <a:cs typeface="Arial"/>
              <a:sym typeface="Arial"/>
            </a:endParaRPr>
          </a:p>
        </p:txBody>
      </p:sp>
      <p:pic>
        <p:nvPicPr>
          <p:cNvPr id="343" name="Google Shape;343;p36"/>
          <p:cNvPicPr preferRelativeResize="0"/>
          <p:nvPr/>
        </p:nvPicPr>
        <p:blipFill rotWithShape="1">
          <a:blip r:embed="rId4">
            <a:alphaModFix/>
          </a:blip>
          <a:srcRect b="16720" l="0" r="0" t="6776"/>
          <a:stretch/>
        </p:blipFill>
        <p:spPr>
          <a:xfrm>
            <a:off x="4393720" y="2977924"/>
            <a:ext cx="3404560" cy="3880076"/>
          </a:xfrm>
          <a:prstGeom prst="rect">
            <a:avLst/>
          </a:prstGeom>
          <a:noFill/>
          <a:ln>
            <a:noFill/>
          </a:ln>
          <a:effectLst>
            <a:outerShdw blurRad="190500" rotWithShape="0" algn="tr" dir="8100000" dist="152400">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500"/>
                                        <p:tgtEl>
                                          <p:spTgt spid="34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500"/>
                                        <p:tgtEl>
                                          <p:spTgt spid="3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B081"/>
        </a:solidFill>
      </p:bgPr>
    </p:bg>
    <p:spTree>
      <p:nvGrpSpPr>
        <p:cNvPr id="347" name="Shape 347"/>
        <p:cNvGrpSpPr/>
        <p:nvPr/>
      </p:nvGrpSpPr>
      <p:grpSpPr>
        <a:xfrm>
          <a:off x="0" y="0"/>
          <a:ext cx="0" cy="0"/>
          <a:chOff x="0" y="0"/>
          <a:chExt cx="0" cy="0"/>
        </a:xfrm>
      </p:grpSpPr>
      <p:sp>
        <p:nvSpPr>
          <p:cNvPr id="348" name="Google Shape;348;p37"/>
          <p:cNvSpPr txBox="1"/>
          <p:nvPr/>
        </p:nvSpPr>
        <p:spPr>
          <a:xfrm>
            <a:off x="116152" y="89225"/>
            <a:ext cx="9243900" cy="831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cap="none">
                <a:solidFill>
                  <a:srgbClr val="1E4E79"/>
                </a:solidFill>
                <a:latin typeface="Arial"/>
                <a:ea typeface="Arial"/>
                <a:cs typeface="Arial"/>
                <a:sym typeface="Arial"/>
              </a:rPr>
              <a:t>ACCÈS AUX SOINS</a:t>
            </a:r>
            <a:endParaRPr/>
          </a:p>
        </p:txBody>
      </p:sp>
      <p:pic>
        <p:nvPicPr>
          <p:cNvPr id="349" name="Google Shape;349;p37"/>
          <p:cNvPicPr preferRelativeResize="0"/>
          <p:nvPr/>
        </p:nvPicPr>
        <p:blipFill rotWithShape="1">
          <a:blip r:embed="rId3">
            <a:alphaModFix/>
          </a:blip>
          <a:srcRect b="0" l="0" r="0" t="0"/>
          <a:stretch/>
        </p:blipFill>
        <p:spPr>
          <a:xfrm>
            <a:off x="10416832" y="5670970"/>
            <a:ext cx="1775168" cy="1187030"/>
          </a:xfrm>
          <a:prstGeom prst="rect">
            <a:avLst/>
          </a:prstGeom>
          <a:noFill/>
          <a:ln>
            <a:noFill/>
          </a:ln>
        </p:spPr>
      </p:pic>
      <p:sp>
        <p:nvSpPr>
          <p:cNvPr id="350" name="Google Shape;350;p37"/>
          <p:cNvSpPr txBox="1"/>
          <p:nvPr/>
        </p:nvSpPr>
        <p:spPr>
          <a:xfrm>
            <a:off x="694791" y="1651180"/>
            <a:ext cx="10802419" cy="1815882"/>
          </a:xfrm>
          <a:prstGeom prst="rect">
            <a:avLst/>
          </a:prstGeom>
          <a:solidFill>
            <a:srgbClr val="FFFF00"/>
          </a:solidFill>
          <a:ln>
            <a:noFill/>
          </a:ln>
          <a:effectLst>
            <a:outerShdw blurRad="190500" rotWithShape="0" algn="tr" dir="8100000" dist="114300">
              <a:srgbClr val="000000">
                <a:alpha val="40000"/>
              </a:srgbClr>
            </a:outerShdw>
          </a:effectLst>
        </p:spPr>
        <p:txBody>
          <a:bodyPr anchorCtr="0" anchor="t" bIns="45700" lIns="91425" spcFirstLastPara="1" rIns="91425" wrap="square" tIns="45700">
            <a:noAutofit/>
          </a:bodyPr>
          <a:lstStyle/>
          <a:p>
            <a:pPr indent="-457200" lvl="0" marL="45720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Le prix des médicaments antidiabétiques sont fixés au centre d’approvisionnement (CAME) et dans les centres de santé.</a:t>
            </a:r>
            <a:endParaRPr/>
          </a:p>
          <a:p>
            <a:pPr indent="-457200" lvl="0" marL="45720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Lutte contre les ruptures de stocks</a:t>
            </a:r>
            <a:endParaRPr/>
          </a:p>
          <a:p>
            <a:pPr indent="-457200" lvl="0" marL="45720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Formation des agents de santé en pharmacie</a:t>
            </a:r>
            <a:endParaRPr sz="1800">
              <a:solidFill>
                <a:srgbClr val="1E4E79"/>
              </a:solidFill>
              <a:latin typeface="Arial"/>
              <a:ea typeface="Arial"/>
              <a:cs typeface="Arial"/>
              <a:sym typeface="Arial"/>
            </a:endParaRPr>
          </a:p>
        </p:txBody>
      </p:sp>
      <p:sp>
        <p:nvSpPr>
          <p:cNvPr id="351" name="Google Shape;351;p37"/>
          <p:cNvSpPr txBox="1"/>
          <p:nvPr/>
        </p:nvSpPr>
        <p:spPr>
          <a:xfrm>
            <a:off x="116146" y="724546"/>
            <a:ext cx="10300686"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a:solidFill>
                  <a:srgbClr val="1E4E79"/>
                </a:solidFill>
                <a:latin typeface="Arial"/>
                <a:ea typeface="Arial"/>
                <a:cs typeface="Arial"/>
                <a:sym typeface="Arial"/>
              </a:rPr>
              <a:t>Accès aux médicaments</a:t>
            </a:r>
            <a:endParaRPr sz="2800">
              <a:solidFill>
                <a:srgbClr val="1E4E79"/>
              </a:solidFill>
              <a:latin typeface="Arial"/>
              <a:ea typeface="Arial"/>
              <a:cs typeface="Arial"/>
              <a:sym typeface="Arial"/>
            </a:endParaRPr>
          </a:p>
        </p:txBody>
      </p:sp>
      <p:pic>
        <p:nvPicPr>
          <p:cNvPr id="352" name="Google Shape;352;p37"/>
          <p:cNvPicPr preferRelativeResize="0"/>
          <p:nvPr/>
        </p:nvPicPr>
        <p:blipFill rotWithShape="1">
          <a:blip r:embed="rId4">
            <a:alphaModFix/>
          </a:blip>
          <a:srcRect b="0" l="0" r="0" t="0"/>
          <a:stretch/>
        </p:blipFill>
        <p:spPr>
          <a:xfrm>
            <a:off x="3124200" y="3568849"/>
            <a:ext cx="5943600" cy="3343275"/>
          </a:xfrm>
          <a:prstGeom prst="rect">
            <a:avLst/>
          </a:prstGeom>
          <a:noFill/>
          <a:ln>
            <a:noFill/>
          </a:ln>
          <a:effectLst>
            <a:outerShdw blurRad="292100" rotWithShape="0" algn="tl" dir="2700000" dist="139700">
              <a:srgbClr val="333333">
                <a:alpha val="64705"/>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500"/>
                                        <p:tgtEl>
                                          <p:spTgt spid="35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500"/>
                                        <p:tgtEl>
                                          <p:spTgt spid="3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B081"/>
        </a:solidFill>
      </p:bgPr>
    </p:bg>
    <p:spTree>
      <p:nvGrpSpPr>
        <p:cNvPr id="356" name="Shape 356"/>
        <p:cNvGrpSpPr/>
        <p:nvPr/>
      </p:nvGrpSpPr>
      <p:grpSpPr>
        <a:xfrm>
          <a:off x="0" y="0"/>
          <a:ext cx="0" cy="0"/>
          <a:chOff x="0" y="0"/>
          <a:chExt cx="0" cy="0"/>
        </a:xfrm>
      </p:grpSpPr>
      <p:sp>
        <p:nvSpPr>
          <p:cNvPr id="357" name="Google Shape;357;p38"/>
          <p:cNvSpPr txBox="1"/>
          <p:nvPr/>
        </p:nvSpPr>
        <p:spPr>
          <a:xfrm>
            <a:off x="116152" y="89225"/>
            <a:ext cx="9258900" cy="831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cap="none">
                <a:solidFill>
                  <a:srgbClr val="1E4E79"/>
                </a:solidFill>
                <a:latin typeface="Arial"/>
                <a:ea typeface="Arial"/>
                <a:cs typeface="Arial"/>
                <a:sym typeface="Arial"/>
              </a:rPr>
              <a:t>ACCÈS AUX SOINS</a:t>
            </a:r>
            <a:endParaRPr/>
          </a:p>
        </p:txBody>
      </p:sp>
      <p:pic>
        <p:nvPicPr>
          <p:cNvPr id="358" name="Google Shape;358;p38"/>
          <p:cNvPicPr preferRelativeResize="0"/>
          <p:nvPr/>
        </p:nvPicPr>
        <p:blipFill rotWithShape="1">
          <a:blip r:embed="rId3">
            <a:alphaModFix/>
          </a:blip>
          <a:srcRect b="0" l="0" r="0" t="0"/>
          <a:stretch/>
        </p:blipFill>
        <p:spPr>
          <a:xfrm>
            <a:off x="10416832" y="5670970"/>
            <a:ext cx="1775168" cy="1187030"/>
          </a:xfrm>
          <a:prstGeom prst="rect">
            <a:avLst/>
          </a:prstGeom>
          <a:noFill/>
          <a:ln>
            <a:noFill/>
          </a:ln>
        </p:spPr>
      </p:pic>
      <p:sp>
        <p:nvSpPr>
          <p:cNvPr id="359" name="Google Shape;359;p38"/>
          <p:cNvSpPr txBox="1"/>
          <p:nvPr/>
        </p:nvSpPr>
        <p:spPr>
          <a:xfrm>
            <a:off x="694789" y="2319280"/>
            <a:ext cx="10802419" cy="1384995"/>
          </a:xfrm>
          <a:prstGeom prst="rect">
            <a:avLst/>
          </a:prstGeom>
          <a:solidFill>
            <a:srgbClr val="FFFF00"/>
          </a:solidFill>
          <a:ln>
            <a:noFill/>
          </a:ln>
          <a:effectLst>
            <a:outerShdw blurRad="190500" rotWithShape="0" algn="tr" dir="8100000" dist="1143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lang="fr-FR" sz="2800" cap="small">
                <a:solidFill>
                  <a:srgbClr val="1E4E79"/>
                </a:solidFill>
                <a:latin typeface="Arial"/>
                <a:ea typeface="Arial"/>
                <a:cs typeface="Arial"/>
                <a:sym typeface="Arial"/>
              </a:rPr>
              <a:t>Dotation de glucomètres :</a:t>
            </a:r>
            <a:endParaRPr/>
          </a:p>
          <a:p>
            <a:pPr indent="-457200" lvl="0" marL="45720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Tous les centres sont équipés et formés.</a:t>
            </a:r>
            <a:endParaRPr/>
          </a:p>
          <a:p>
            <a:pPr indent="-457200" lvl="0" marL="45720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Prix de la glycémie  fixé à 500 F. CFA</a:t>
            </a:r>
            <a:endParaRPr sz="1800">
              <a:solidFill>
                <a:srgbClr val="1E4E79"/>
              </a:solidFill>
              <a:latin typeface="Arial"/>
              <a:ea typeface="Arial"/>
              <a:cs typeface="Arial"/>
              <a:sym typeface="Arial"/>
            </a:endParaRPr>
          </a:p>
        </p:txBody>
      </p:sp>
      <p:sp>
        <p:nvSpPr>
          <p:cNvPr id="360" name="Google Shape;360;p38"/>
          <p:cNvSpPr txBox="1"/>
          <p:nvPr/>
        </p:nvSpPr>
        <p:spPr>
          <a:xfrm>
            <a:off x="116146" y="724546"/>
            <a:ext cx="10300686"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a:solidFill>
                  <a:srgbClr val="1E4E79"/>
                </a:solidFill>
                <a:latin typeface="Arial"/>
                <a:ea typeface="Arial"/>
                <a:cs typeface="Arial"/>
                <a:sym typeface="Arial"/>
              </a:rPr>
              <a:t>Équipements des centres de santé</a:t>
            </a:r>
            <a:endParaRPr sz="2800">
              <a:solidFill>
                <a:srgbClr val="1E4E79"/>
              </a:solidFill>
              <a:latin typeface="Arial"/>
              <a:ea typeface="Arial"/>
              <a:cs typeface="Arial"/>
              <a:sym typeface="Arial"/>
            </a:endParaRPr>
          </a:p>
        </p:txBody>
      </p:sp>
      <p:sp>
        <p:nvSpPr>
          <p:cNvPr id="361" name="Google Shape;361;p38"/>
          <p:cNvSpPr txBox="1"/>
          <p:nvPr/>
        </p:nvSpPr>
        <p:spPr>
          <a:xfrm>
            <a:off x="5245093" y="2333024"/>
            <a:ext cx="6479228" cy="2677656"/>
          </a:xfrm>
          <a:prstGeom prst="rect">
            <a:avLst/>
          </a:prstGeom>
          <a:solidFill>
            <a:srgbClr val="FFFF00"/>
          </a:solidFill>
          <a:ln>
            <a:noFill/>
          </a:ln>
          <a:effectLst>
            <a:outerShdw blurRad="190500" rotWithShape="0" algn="tr" dir="8100000" dist="114300">
              <a:srgbClr val="000000">
                <a:alpha val="40000"/>
              </a:srgbClr>
            </a:outerShdw>
          </a:effectLst>
        </p:spPr>
        <p:txBody>
          <a:bodyPr anchorCtr="0" anchor="t" bIns="45700" lIns="360000" spcFirstLastPara="1" rIns="91425" wrap="square" tIns="45700">
            <a:noAutofit/>
          </a:bodyPr>
          <a:lstStyle/>
          <a:p>
            <a:pPr indent="0" lvl="0" marL="0" marR="0" rtl="0" algn="l">
              <a:spcBef>
                <a:spcPts val="0"/>
              </a:spcBef>
              <a:spcAft>
                <a:spcPts val="0"/>
              </a:spcAft>
              <a:buNone/>
            </a:pPr>
            <a:r>
              <a:rPr b="1" lang="fr-FR" sz="2800" cap="small">
                <a:solidFill>
                  <a:srgbClr val="1E4E79"/>
                </a:solidFill>
                <a:latin typeface="Arial"/>
                <a:ea typeface="Arial"/>
                <a:cs typeface="Arial"/>
                <a:sym typeface="Arial"/>
              </a:rPr>
              <a:t>Mise en place d’outils de collecte de données :</a:t>
            </a:r>
            <a:endParaRPr/>
          </a:p>
          <a:p>
            <a:pPr indent="-457200" lvl="0" marL="45720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Registres infirmiers et sages femmes.</a:t>
            </a:r>
            <a:endParaRPr/>
          </a:p>
          <a:p>
            <a:pPr indent="-457200" lvl="0" marL="45720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Chemises dossiers médecins.</a:t>
            </a:r>
            <a:endParaRPr/>
          </a:p>
          <a:p>
            <a:pPr indent="-457200" lvl="0" marL="45720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Fiches de stocks.</a:t>
            </a:r>
            <a:endParaRPr sz="1800">
              <a:solidFill>
                <a:srgbClr val="1E4E79"/>
              </a:solidFill>
              <a:latin typeface="Arial"/>
              <a:ea typeface="Arial"/>
              <a:cs typeface="Arial"/>
              <a:sym typeface="Arial"/>
            </a:endParaRPr>
          </a:p>
        </p:txBody>
      </p:sp>
      <p:pic>
        <p:nvPicPr>
          <p:cNvPr id="362" name="Google Shape;362;p38"/>
          <p:cNvPicPr preferRelativeResize="0"/>
          <p:nvPr/>
        </p:nvPicPr>
        <p:blipFill rotWithShape="1">
          <a:blip r:embed="rId4">
            <a:alphaModFix/>
          </a:blip>
          <a:srcRect b="0" l="7153" r="6124" t="8425"/>
          <a:stretch/>
        </p:blipFill>
        <p:spPr>
          <a:xfrm>
            <a:off x="604675" y="2052051"/>
            <a:ext cx="4661814" cy="3304448"/>
          </a:xfrm>
          <a:prstGeom prst="rect">
            <a:avLst/>
          </a:prstGeom>
          <a:noFill/>
          <a:ln>
            <a:noFill/>
          </a:ln>
          <a:effectLst>
            <a:outerShdw blurRad="292100" rotWithShape="0" algn="tl" dir="2700000" dist="139700">
              <a:srgbClr val="333333">
                <a:alpha val="64705"/>
              </a:srgbClr>
            </a:outerShdw>
          </a:effectLst>
        </p:spPr>
      </p:pic>
      <p:pic>
        <p:nvPicPr>
          <p:cNvPr id="363" name="Google Shape;363;p38"/>
          <p:cNvPicPr preferRelativeResize="0"/>
          <p:nvPr/>
        </p:nvPicPr>
        <p:blipFill rotWithShape="1">
          <a:blip r:embed="rId5">
            <a:alphaModFix/>
          </a:blip>
          <a:srcRect b="0" l="0" r="0" t="0"/>
          <a:stretch/>
        </p:blipFill>
        <p:spPr>
          <a:xfrm rot="1228706">
            <a:off x="7756997" y="1654361"/>
            <a:ext cx="2185461" cy="3106606"/>
          </a:xfrm>
          <a:prstGeom prst="rect">
            <a:avLst/>
          </a:prstGeom>
          <a:noFill/>
          <a:ln>
            <a:noFill/>
          </a:ln>
          <a:effectLst>
            <a:outerShdw blurRad="292100" rotWithShape="0" algn="tl" dir="2700000" dist="139700">
              <a:srgbClr val="333333">
                <a:alpha val="64705"/>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60"/>
                                        </p:tgtEl>
                                        <p:attrNameLst>
                                          <p:attrName>style.visibility</p:attrName>
                                        </p:attrNameLst>
                                      </p:cBhvr>
                                      <p:to>
                                        <p:strVal val="visible"/>
                                      </p:to>
                                    </p:set>
                                    <p:animEffect filter="fade" transition="in">
                                      <p:cBhvr>
                                        <p:cTn dur="500"/>
                                        <p:tgtEl>
                                          <p:spTgt spid="36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500"/>
                                        <p:tgtEl>
                                          <p:spTgt spid="35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500"/>
                                        <p:tgtEl>
                                          <p:spTgt spid="3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500"/>
                                        <p:tgtEl>
                                          <p:spTgt spid="36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500"/>
                                        <p:tgtEl>
                                          <p:spTgt spid="362"/>
                                        </p:tgtEl>
                                      </p:cBhvr>
                                    </p:animEffect>
                                  </p:childTnLst>
                                </p:cTn>
                              </p:par>
                              <p:par>
                                <p:cTn fill="hold" nodeType="withEffect" presetClass="exit" presetID="1" presetSubtype="0">
                                  <p:stCondLst>
                                    <p:cond delay="0"/>
                                  </p:stCondLst>
                                  <p:childTnLst>
                                    <p:set>
                                      <p:cBhvr>
                                        <p:cTn dur="1" fill="hold">
                                          <p:stCondLst>
                                            <p:cond delay="1"/>
                                          </p:stCondLst>
                                        </p:cTn>
                                        <p:tgtEl>
                                          <p:spTgt spid="363"/>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35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B081"/>
        </a:solidFill>
      </p:bgPr>
    </p:bg>
    <p:spTree>
      <p:nvGrpSpPr>
        <p:cNvPr id="367" name="Shape 367"/>
        <p:cNvGrpSpPr/>
        <p:nvPr/>
      </p:nvGrpSpPr>
      <p:grpSpPr>
        <a:xfrm>
          <a:off x="0" y="0"/>
          <a:ext cx="0" cy="0"/>
          <a:chOff x="0" y="0"/>
          <a:chExt cx="0" cy="0"/>
        </a:xfrm>
      </p:grpSpPr>
      <p:sp>
        <p:nvSpPr>
          <p:cNvPr id="368" name="Google Shape;368;p39"/>
          <p:cNvSpPr txBox="1"/>
          <p:nvPr/>
        </p:nvSpPr>
        <p:spPr>
          <a:xfrm>
            <a:off x="116146" y="89214"/>
            <a:ext cx="5816303"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cap="none">
                <a:solidFill>
                  <a:srgbClr val="1E4E79"/>
                </a:solidFill>
                <a:latin typeface="Arial"/>
                <a:ea typeface="Arial"/>
                <a:cs typeface="Arial"/>
                <a:sym typeface="Arial"/>
              </a:rPr>
              <a:t>CONCLUSIONS</a:t>
            </a:r>
            <a:endParaRPr/>
          </a:p>
        </p:txBody>
      </p:sp>
      <p:graphicFrame>
        <p:nvGraphicFramePr>
          <p:cNvPr id="369" name="Google Shape;369;p39"/>
          <p:cNvGraphicFramePr/>
          <p:nvPr/>
        </p:nvGraphicFramePr>
        <p:xfrm>
          <a:off x="116142" y="920211"/>
          <a:ext cx="3000000" cy="3000000"/>
        </p:xfrm>
        <a:graphic>
          <a:graphicData uri="http://schemas.openxmlformats.org/drawingml/2006/table">
            <a:tbl>
              <a:tblPr bandRow="1" firstRow="1">
                <a:noFill/>
                <a:tableStyleId>{871014EC-A4E5-4EEE-A904-E80C9BB4E810}</a:tableStyleId>
              </a:tblPr>
              <a:tblGrid>
                <a:gridCol w="3925800"/>
                <a:gridCol w="3925800"/>
                <a:gridCol w="3925800"/>
              </a:tblGrid>
              <a:tr h="622450">
                <a:tc>
                  <a:txBody>
                    <a:bodyPr>
                      <a:noAutofit/>
                    </a:bodyPr>
                    <a:lstStyle/>
                    <a:p>
                      <a:pPr indent="0" lvl="0" marL="0" marR="0" rtl="0" algn="ctr">
                        <a:spcBef>
                          <a:spcPts val="0"/>
                        </a:spcBef>
                        <a:spcAft>
                          <a:spcPts val="0"/>
                        </a:spcAft>
                        <a:buNone/>
                      </a:pPr>
                      <a:r>
                        <a:rPr lang="fr-FR" sz="2000" u="none" cap="none" strike="noStrike">
                          <a:solidFill>
                            <a:srgbClr val="1E4E79"/>
                          </a:solidFill>
                        </a:rPr>
                        <a:t>AXE</a:t>
                      </a:r>
                      <a:endParaRPr/>
                    </a:p>
                  </a:txBody>
                  <a:tcPr marT="45725" marB="45725" marR="91450" marL="91450" anchor="ctr">
                    <a:lnL cap="flat" cmpd="sng" w="12700">
                      <a:solidFill>
                        <a:srgbClr val="FF0000"/>
                      </a:solidFill>
                      <a:prstDash val="solid"/>
                      <a:round/>
                      <a:headEnd len="sm" w="sm" type="none"/>
                      <a:tailEnd len="sm" w="sm" type="none"/>
                    </a:lnL>
                    <a:lnR cap="flat" cmpd="sng" w="12700">
                      <a:solidFill>
                        <a:srgbClr val="FF0000"/>
                      </a:solidFill>
                      <a:prstDash val="solid"/>
                      <a:round/>
                      <a:headEnd len="sm" w="sm" type="none"/>
                      <a:tailEnd len="sm" w="sm" type="none"/>
                    </a:lnR>
                    <a:lnT cap="flat" cmpd="sng" w="12700">
                      <a:solidFill>
                        <a:srgbClr val="FF0000"/>
                      </a:solidFill>
                      <a:prstDash val="solid"/>
                      <a:round/>
                      <a:headEnd len="sm" w="sm" type="none"/>
                      <a:tailEnd len="sm" w="sm" type="none"/>
                    </a:lnT>
                    <a:lnB cap="flat" cmpd="sng" w="12700">
                      <a:solidFill>
                        <a:srgbClr val="FF0000"/>
                      </a:solidFill>
                      <a:prstDash val="solid"/>
                      <a:round/>
                      <a:headEnd len="sm" w="sm" type="none"/>
                      <a:tailEnd len="sm" w="sm" type="none"/>
                    </a:lnB>
                    <a:solidFill>
                      <a:srgbClr val="FFFF00"/>
                    </a:solidFill>
                  </a:tcPr>
                </a:tc>
                <a:tc>
                  <a:txBody>
                    <a:bodyPr>
                      <a:noAutofit/>
                    </a:bodyPr>
                    <a:lstStyle/>
                    <a:p>
                      <a:pPr indent="0" lvl="0" marL="0" marR="0" rtl="0" algn="ctr">
                        <a:spcBef>
                          <a:spcPts val="0"/>
                        </a:spcBef>
                        <a:spcAft>
                          <a:spcPts val="0"/>
                        </a:spcAft>
                        <a:buNone/>
                      </a:pPr>
                      <a:r>
                        <a:rPr lang="fr-FR" sz="2000" u="none" cap="none" strike="noStrike">
                          <a:solidFill>
                            <a:srgbClr val="1E4E79"/>
                          </a:solidFill>
                        </a:rPr>
                        <a:t>ACTIONS MISES EN PLACE</a:t>
                      </a:r>
                      <a:endParaRPr/>
                    </a:p>
                  </a:txBody>
                  <a:tcPr marT="45725" marB="45725" marR="91450" marL="91450" anchor="ctr">
                    <a:lnL cap="flat" cmpd="sng" w="12700">
                      <a:solidFill>
                        <a:srgbClr val="FF0000"/>
                      </a:solidFill>
                      <a:prstDash val="solid"/>
                      <a:round/>
                      <a:headEnd len="sm" w="sm" type="none"/>
                      <a:tailEnd len="sm" w="sm" type="none"/>
                    </a:lnL>
                    <a:lnR cap="flat" cmpd="sng" w="12700">
                      <a:solidFill>
                        <a:srgbClr val="FF0000"/>
                      </a:solidFill>
                      <a:prstDash val="solid"/>
                      <a:round/>
                      <a:headEnd len="sm" w="sm" type="none"/>
                      <a:tailEnd len="sm" w="sm" type="none"/>
                    </a:lnR>
                    <a:lnT cap="flat" cmpd="sng" w="12700">
                      <a:solidFill>
                        <a:srgbClr val="FF0000"/>
                      </a:solidFill>
                      <a:prstDash val="solid"/>
                      <a:round/>
                      <a:headEnd len="sm" w="sm" type="none"/>
                      <a:tailEnd len="sm" w="sm" type="none"/>
                    </a:lnT>
                    <a:lnB cap="flat" cmpd="sng" w="12700">
                      <a:solidFill>
                        <a:srgbClr val="FF0000"/>
                      </a:solidFill>
                      <a:prstDash val="solid"/>
                      <a:round/>
                      <a:headEnd len="sm" w="sm" type="none"/>
                      <a:tailEnd len="sm" w="sm" type="none"/>
                    </a:lnB>
                    <a:solidFill>
                      <a:srgbClr val="FFFF00"/>
                    </a:solidFill>
                  </a:tcPr>
                </a:tc>
                <a:tc>
                  <a:txBody>
                    <a:bodyPr>
                      <a:noAutofit/>
                    </a:bodyPr>
                    <a:lstStyle/>
                    <a:p>
                      <a:pPr indent="0" lvl="0" marL="0" marR="0" rtl="0" algn="ctr">
                        <a:lnSpc>
                          <a:spcPct val="100000"/>
                        </a:lnSpc>
                        <a:spcBef>
                          <a:spcPts val="0"/>
                        </a:spcBef>
                        <a:spcAft>
                          <a:spcPts val="0"/>
                        </a:spcAft>
                        <a:buClr>
                          <a:srgbClr val="1E4E79"/>
                        </a:buClr>
                        <a:buSzPts val="2000"/>
                        <a:buFont typeface="Arial"/>
                        <a:buNone/>
                      </a:pPr>
                      <a:r>
                        <a:rPr lang="fr-FR" sz="2000" u="none" cap="none" strike="noStrike">
                          <a:solidFill>
                            <a:srgbClr val="1E4E79"/>
                          </a:solidFill>
                        </a:rPr>
                        <a:t>RÉSULTATS</a:t>
                      </a:r>
                      <a:endParaRPr/>
                    </a:p>
                  </a:txBody>
                  <a:tcPr marT="45725" marB="45725" marR="91450" marL="91450" anchor="ctr">
                    <a:lnL cap="flat" cmpd="sng" w="12700">
                      <a:solidFill>
                        <a:srgbClr val="FF0000"/>
                      </a:solidFill>
                      <a:prstDash val="solid"/>
                      <a:round/>
                      <a:headEnd len="sm" w="sm" type="none"/>
                      <a:tailEnd len="sm" w="sm" type="none"/>
                    </a:lnL>
                    <a:lnR cap="flat" cmpd="sng" w="12700">
                      <a:solidFill>
                        <a:srgbClr val="FF0000"/>
                      </a:solidFill>
                      <a:prstDash val="solid"/>
                      <a:round/>
                      <a:headEnd len="sm" w="sm" type="none"/>
                      <a:tailEnd len="sm" w="sm" type="none"/>
                    </a:lnR>
                    <a:lnT cap="flat" cmpd="sng" w="12700">
                      <a:solidFill>
                        <a:srgbClr val="FF0000"/>
                      </a:solidFill>
                      <a:prstDash val="solid"/>
                      <a:round/>
                      <a:headEnd len="sm" w="sm" type="none"/>
                      <a:tailEnd len="sm" w="sm" type="none"/>
                    </a:lnT>
                    <a:lnB cap="flat" cmpd="sng" w="12700">
                      <a:solidFill>
                        <a:srgbClr val="FF0000"/>
                      </a:solidFill>
                      <a:prstDash val="solid"/>
                      <a:round/>
                      <a:headEnd len="sm" w="sm" type="none"/>
                      <a:tailEnd len="sm" w="sm" type="none"/>
                    </a:lnB>
                    <a:solidFill>
                      <a:srgbClr val="FFFF00"/>
                    </a:solidFill>
                  </a:tcPr>
                </a:tc>
              </a:tr>
              <a:tr h="520975">
                <a:tc rowSpan="3">
                  <a:txBody>
                    <a:bodyPr>
                      <a:noAutofit/>
                    </a:bodyPr>
                    <a:lstStyle/>
                    <a:p>
                      <a:pPr indent="0" lvl="0" marL="0" marR="0" rtl="0" algn="ctr">
                        <a:spcBef>
                          <a:spcPts val="0"/>
                        </a:spcBef>
                        <a:spcAft>
                          <a:spcPts val="0"/>
                        </a:spcAft>
                        <a:buNone/>
                      </a:pPr>
                      <a:r>
                        <a:rPr b="1" i="0" lang="fr-FR" u="none" cap="small" strike="noStrike">
                          <a:solidFill>
                            <a:srgbClr val="1E4E79"/>
                          </a:solidFill>
                        </a:rPr>
                        <a:t>Sensibilisation</a:t>
                      </a:r>
                      <a:br>
                        <a:rPr b="1" i="0" lang="fr-FR" u="none" cap="small" strike="noStrike">
                          <a:solidFill>
                            <a:srgbClr val="1E4E79"/>
                          </a:solidFill>
                        </a:rPr>
                      </a:br>
                      <a:r>
                        <a:rPr b="1" i="0" lang="fr-FR" u="none" cap="small" strike="noStrike">
                          <a:solidFill>
                            <a:srgbClr val="1E4E79"/>
                          </a:solidFill>
                        </a:rPr>
                        <a:t>Prévention</a:t>
                      </a:r>
                      <a:endParaRPr/>
                    </a:p>
                  </a:txBody>
                  <a:tcPr marT="45725" marB="45725" marR="91450" marL="91450" anchor="ctr">
                    <a:lnL cap="flat" cmpd="sng" w="12700">
                      <a:solidFill>
                        <a:srgbClr val="FF0000"/>
                      </a:solidFill>
                      <a:prstDash val="solid"/>
                      <a:round/>
                      <a:headEnd len="sm" w="sm" type="none"/>
                      <a:tailEnd len="sm" w="sm" type="none"/>
                    </a:lnL>
                    <a:lnR cap="flat" cmpd="sng" w="12700">
                      <a:solidFill>
                        <a:srgbClr val="FF0000"/>
                      </a:solidFill>
                      <a:prstDash val="solid"/>
                      <a:round/>
                      <a:headEnd len="sm" w="sm" type="none"/>
                      <a:tailEnd len="sm" w="sm" type="none"/>
                    </a:lnR>
                    <a:lnT cap="flat" cmpd="sng" w="12700">
                      <a:solidFill>
                        <a:srgbClr val="FF0000"/>
                      </a:solidFill>
                      <a:prstDash val="solid"/>
                      <a:round/>
                      <a:headEnd len="sm" w="sm" type="none"/>
                      <a:tailEnd len="sm" w="sm" type="none"/>
                    </a:lnT>
                    <a:lnB cap="flat" cmpd="sng" w="12700">
                      <a:solidFill>
                        <a:srgbClr val="FF0000"/>
                      </a:solidFill>
                      <a:prstDash val="solid"/>
                      <a:round/>
                      <a:headEnd len="sm" w="sm" type="none"/>
                      <a:tailEnd len="sm" w="sm" type="none"/>
                    </a:lnB>
                  </a:tcPr>
                </a:tc>
                <a:tc>
                  <a:txBody>
                    <a:bodyPr>
                      <a:noAutofit/>
                    </a:bodyPr>
                    <a:lstStyle/>
                    <a:p>
                      <a:pPr indent="0" lvl="0" marL="0" marR="0" rtl="0" algn="ctr">
                        <a:spcBef>
                          <a:spcPts val="0"/>
                        </a:spcBef>
                        <a:spcAft>
                          <a:spcPts val="0"/>
                        </a:spcAft>
                        <a:buNone/>
                      </a:pPr>
                      <a:r>
                        <a:rPr lang="fr-FR" u="none" cap="none" strike="noStrike">
                          <a:solidFill>
                            <a:srgbClr val="1E4E79"/>
                          </a:solidFill>
                        </a:rPr>
                        <a:t>Organisation des journées mondiales du diabète</a:t>
                      </a:r>
                      <a:endParaRPr/>
                    </a:p>
                  </a:txBody>
                  <a:tcPr marT="45725" marB="45725" marR="91450" marL="91450" anchor="ctr">
                    <a:lnL cap="flat" cmpd="sng" w="12700">
                      <a:solidFill>
                        <a:srgbClr val="FF0000"/>
                      </a:solidFill>
                      <a:prstDash val="solid"/>
                      <a:round/>
                      <a:headEnd len="sm" w="sm" type="none"/>
                      <a:tailEnd len="sm" w="sm" type="none"/>
                    </a:lnL>
                    <a:lnR cap="flat" cmpd="sng" w="12700">
                      <a:solidFill>
                        <a:srgbClr val="FF0000"/>
                      </a:solidFill>
                      <a:prstDash val="solid"/>
                      <a:round/>
                      <a:headEnd len="sm" w="sm" type="none"/>
                      <a:tailEnd len="sm" w="sm" type="none"/>
                    </a:lnR>
                    <a:lnT cap="flat" cmpd="sng" w="12700">
                      <a:solidFill>
                        <a:srgbClr val="FF0000"/>
                      </a:solidFill>
                      <a:prstDash val="solid"/>
                      <a:round/>
                      <a:headEnd len="sm" w="sm" type="none"/>
                      <a:tailEnd len="sm" w="sm" type="none"/>
                    </a:lnT>
                    <a:lnB cap="flat" cmpd="sng" w="12700">
                      <a:solidFill>
                        <a:srgbClr val="FF0000"/>
                      </a:solidFill>
                      <a:prstDash val="solid"/>
                      <a:round/>
                      <a:headEnd len="sm" w="sm" type="none"/>
                      <a:tailEnd len="sm" w="sm" type="none"/>
                    </a:lnB>
                  </a:tcPr>
                </a:tc>
                <a:tc>
                  <a:txBody>
                    <a:bodyPr>
                      <a:noAutofit/>
                    </a:bodyPr>
                    <a:lstStyle/>
                    <a:p>
                      <a:pPr indent="0" lvl="0" marL="0" marR="0" rtl="0" algn="ctr">
                        <a:spcBef>
                          <a:spcPts val="0"/>
                        </a:spcBef>
                        <a:spcAft>
                          <a:spcPts val="0"/>
                        </a:spcAft>
                        <a:buNone/>
                      </a:pPr>
                      <a:r>
                        <a:rPr lang="fr-FR" u="none" cap="none" strike="noStrike">
                          <a:solidFill>
                            <a:srgbClr val="1E4E79"/>
                          </a:solidFill>
                        </a:rPr>
                        <a:t>2016 et 2017 réalisées</a:t>
                      </a:r>
                      <a:endParaRPr/>
                    </a:p>
                    <a:p>
                      <a:pPr indent="0" lvl="0" marL="0" marR="0" rtl="0" algn="ctr">
                        <a:spcBef>
                          <a:spcPts val="0"/>
                        </a:spcBef>
                        <a:spcAft>
                          <a:spcPts val="0"/>
                        </a:spcAft>
                        <a:buNone/>
                      </a:pPr>
                      <a:r>
                        <a:rPr lang="fr-FR" u="none" cap="none" strike="noStrike">
                          <a:solidFill>
                            <a:srgbClr val="1E4E79"/>
                          </a:solidFill>
                        </a:rPr>
                        <a:t>2018 en préparation</a:t>
                      </a:r>
                      <a:endParaRPr/>
                    </a:p>
                  </a:txBody>
                  <a:tcPr marT="45725" marB="45725" marR="91450" marL="91450" anchor="ctr">
                    <a:lnL cap="flat" cmpd="sng" w="12700">
                      <a:solidFill>
                        <a:srgbClr val="FF0000"/>
                      </a:solidFill>
                      <a:prstDash val="solid"/>
                      <a:round/>
                      <a:headEnd len="sm" w="sm" type="none"/>
                      <a:tailEnd len="sm" w="sm" type="none"/>
                    </a:lnL>
                    <a:lnR cap="flat" cmpd="sng" w="12700">
                      <a:solidFill>
                        <a:srgbClr val="FF0000"/>
                      </a:solidFill>
                      <a:prstDash val="solid"/>
                      <a:round/>
                      <a:headEnd len="sm" w="sm" type="none"/>
                      <a:tailEnd len="sm" w="sm" type="none"/>
                    </a:lnR>
                    <a:lnT cap="flat" cmpd="sng" w="12700">
                      <a:solidFill>
                        <a:srgbClr val="FF0000"/>
                      </a:solidFill>
                      <a:prstDash val="solid"/>
                      <a:round/>
                      <a:headEnd len="sm" w="sm" type="none"/>
                      <a:tailEnd len="sm" w="sm" type="none"/>
                    </a:lnT>
                    <a:lnB cap="flat" cmpd="sng" w="12700">
                      <a:solidFill>
                        <a:srgbClr val="FF0000"/>
                      </a:solidFill>
                      <a:prstDash val="solid"/>
                      <a:round/>
                      <a:headEnd len="sm" w="sm" type="none"/>
                      <a:tailEnd len="sm" w="sm" type="none"/>
                    </a:lnB>
                  </a:tcPr>
                </a:tc>
              </a:tr>
              <a:tr h="960725">
                <a:tc vMerge="1"/>
                <a:tc>
                  <a:txBody>
                    <a:bodyPr>
                      <a:noAutofit/>
                    </a:bodyPr>
                    <a:lstStyle/>
                    <a:p>
                      <a:pPr indent="0" lvl="0" marL="0" marR="0" rtl="0" algn="ctr">
                        <a:spcBef>
                          <a:spcPts val="0"/>
                        </a:spcBef>
                        <a:spcAft>
                          <a:spcPts val="0"/>
                        </a:spcAft>
                        <a:buNone/>
                      </a:pPr>
                      <a:r>
                        <a:rPr lang="fr-FR" u="none" cap="none" strike="noStrike">
                          <a:solidFill>
                            <a:srgbClr val="1E4E79"/>
                          </a:solidFill>
                        </a:rPr>
                        <a:t>Supervision du projet école</a:t>
                      </a:r>
                      <a:endParaRPr/>
                    </a:p>
                  </a:txBody>
                  <a:tcPr marT="45725" marB="45725" marR="91450" marL="91450" anchor="ctr">
                    <a:lnL cap="flat" cmpd="sng" w="12700">
                      <a:solidFill>
                        <a:srgbClr val="FF0000"/>
                      </a:solidFill>
                      <a:prstDash val="solid"/>
                      <a:round/>
                      <a:headEnd len="sm" w="sm" type="none"/>
                      <a:tailEnd len="sm" w="sm" type="none"/>
                    </a:lnL>
                    <a:lnR cap="flat" cmpd="sng" w="12700">
                      <a:solidFill>
                        <a:srgbClr val="FF0000"/>
                      </a:solidFill>
                      <a:prstDash val="solid"/>
                      <a:round/>
                      <a:headEnd len="sm" w="sm" type="none"/>
                      <a:tailEnd len="sm" w="sm" type="none"/>
                    </a:lnR>
                    <a:lnT cap="flat" cmpd="sng" w="12700">
                      <a:solidFill>
                        <a:srgbClr val="FF0000"/>
                      </a:solidFill>
                      <a:prstDash val="solid"/>
                      <a:round/>
                      <a:headEnd len="sm" w="sm" type="none"/>
                      <a:tailEnd len="sm" w="sm" type="none"/>
                    </a:lnT>
                    <a:lnB cap="flat" cmpd="sng" w="12700">
                      <a:solidFill>
                        <a:srgbClr val="FF0000"/>
                      </a:solidFill>
                      <a:prstDash val="solid"/>
                      <a:round/>
                      <a:headEnd len="sm" w="sm" type="none"/>
                      <a:tailEnd len="sm" w="sm" type="none"/>
                    </a:lnB>
                  </a:tcPr>
                </a:tc>
                <a:tc>
                  <a:txBody>
                    <a:bodyPr>
                      <a:noAutofit/>
                    </a:bodyPr>
                    <a:lstStyle/>
                    <a:p>
                      <a:pPr indent="-273050" lvl="0" marL="285750" marR="0" rtl="0" algn="l">
                        <a:spcBef>
                          <a:spcPts val="0"/>
                        </a:spcBef>
                        <a:spcAft>
                          <a:spcPts val="0"/>
                        </a:spcAft>
                        <a:buClr>
                          <a:srgbClr val="FF0000"/>
                        </a:buClr>
                        <a:buSzPts val="1400"/>
                        <a:buFont typeface="Arial"/>
                        <a:buChar char="•"/>
                      </a:pPr>
                      <a:r>
                        <a:rPr lang="fr-FR" u="none" cap="none" strike="noStrike">
                          <a:solidFill>
                            <a:srgbClr val="1E4E79"/>
                          </a:solidFill>
                        </a:rPr>
                        <a:t>7 écoles pilotes dont 5 dotées d’un jardin.</a:t>
                      </a:r>
                      <a:endParaRPr/>
                    </a:p>
                    <a:p>
                      <a:pPr indent="-273050" lvl="0" marL="285750" marR="0" rtl="0" algn="l">
                        <a:spcBef>
                          <a:spcPts val="0"/>
                        </a:spcBef>
                        <a:spcAft>
                          <a:spcPts val="0"/>
                        </a:spcAft>
                        <a:buClr>
                          <a:srgbClr val="FF0000"/>
                        </a:buClr>
                        <a:buSzPts val="1400"/>
                        <a:buFont typeface="Arial"/>
                        <a:buChar char="•"/>
                      </a:pPr>
                      <a:r>
                        <a:rPr lang="fr-FR" u="none" cap="none" strike="noStrike">
                          <a:solidFill>
                            <a:srgbClr val="1E4E79"/>
                          </a:solidFill>
                        </a:rPr>
                        <a:t>Un manuel scolaire en cours d’élaboration.</a:t>
                      </a:r>
                      <a:endParaRPr/>
                    </a:p>
                  </a:txBody>
                  <a:tcPr marT="45725" marB="45725" marR="91450" marL="91450" anchor="ctr">
                    <a:lnL cap="flat" cmpd="sng" w="12700">
                      <a:solidFill>
                        <a:srgbClr val="FF0000"/>
                      </a:solidFill>
                      <a:prstDash val="solid"/>
                      <a:round/>
                      <a:headEnd len="sm" w="sm" type="none"/>
                      <a:tailEnd len="sm" w="sm" type="none"/>
                    </a:lnL>
                    <a:lnR cap="flat" cmpd="sng" w="12700">
                      <a:solidFill>
                        <a:srgbClr val="FF0000"/>
                      </a:solidFill>
                      <a:prstDash val="solid"/>
                      <a:round/>
                      <a:headEnd len="sm" w="sm" type="none"/>
                      <a:tailEnd len="sm" w="sm" type="none"/>
                    </a:lnR>
                    <a:lnT cap="flat" cmpd="sng" w="12700">
                      <a:solidFill>
                        <a:srgbClr val="FF0000"/>
                      </a:solidFill>
                      <a:prstDash val="solid"/>
                      <a:round/>
                      <a:headEnd len="sm" w="sm" type="none"/>
                      <a:tailEnd len="sm" w="sm" type="none"/>
                    </a:lnT>
                    <a:lnB cap="flat" cmpd="sng" w="12700">
                      <a:solidFill>
                        <a:srgbClr val="FF0000"/>
                      </a:solidFill>
                      <a:prstDash val="solid"/>
                      <a:round/>
                      <a:headEnd len="sm" w="sm" type="none"/>
                      <a:tailEnd len="sm" w="sm" type="none"/>
                    </a:lnB>
                  </a:tcPr>
                </a:tc>
              </a:tr>
              <a:tr h="960725">
                <a:tc vMerge="1"/>
                <a:tc>
                  <a:txBody>
                    <a:bodyPr>
                      <a:noAutofit/>
                    </a:bodyPr>
                    <a:lstStyle/>
                    <a:p>
                      <a:pPr indent="0" lvl="0" marL="0" marR="0" rtl="0" algn="ctr">
                        <a:spcBef>
                          <a:spcPts val="0"/>
                        </a:spcBef>
                        <a:spcAft>
                          <a:spcPts val="0"/>
                        </a:spcAft>
                        <a:buNone/>
                      </a:pPr>
                      <a:r>
                        <a:rPr lang="fr-FR" u="none" cap="none" strike="noStrike">
                          <a:solidFill>
                            <a:srgbClr val="1E4E79"/>
                          </a:solidFill>
                        </a:rPr>
                        <a:t>Organisation d’ateliers culinaires</a:t>
                      </a:r>
                      <a:endParaRPr/>
                    </a:p>
                  </a:txBody>
                  <a:tcPr marT="45725" marB="45725" marR="91450" marL="91450" anchor="ctr">
                    <a:lnL cap="flat" cmpd="sng" w="12700">
                      <a:solidFill>
                        <a:srgbClr val="FF0000"/>
                      </a:solidFill>
                      <a:prstDash val="solid"/>
                      <a:round/>
                      <a:headEnd len="sm" w="sm" type="none"/>
                      <a:tailEnd len="sm" w="sm" type="none"/>
                    </a:lnL>
                    <a:lnR cap="flat" cmpd="sng" w="12700">
                      <a:solidFill>
                        <a:srgbClr val="FF0000"/>
                      </a:solidFill>
                      <a:prstDash val="solid"/>
                      <a:round/>
                      <a:headEnd len="sm" w="sm" type="none"/>
                      <a:tailEnd len="sm" w="sm" type="none"/>
                    </a:lnR>
                    <a:lnT cap="flat" cmpd="sng" w="12700">
                      <a:solidFill>
                        <a:srgbClr val="FF0000"/>
                      </a:solidFill>
                      <a:prstDash val="solid"/>
                      <a:round/>
                      <a:headEnd len="sm" w="sm" type="none"/>
                      <a:tailEnd len="sm" w="sm" type="none"/>
                    </a:lnT>
                    <a:lnB cap="flat" cmpd="sng" w="12700">
                      <a:solidFill>
                        <a:srgbClr val="FF0000"/>
                      </a:solidFill>
                      <a:prstDash val="solid"/>
                      <a:round/>
                      <a:headEnd len="sm" w="sm" type="none"/>
                      <a:tailEnd len="sm" w="sm" type="none"/>
                    </a:lnB>
                  </a:tcPr>
                </a:tc>
                <a:tc>
                  <a:txBody>
                    <a:bodyPr>
                      <a:noAutofit/>
                    </a:bodyPr>
                    <a:lstStyle/>
                    <a:p>
                      <a:pPr indent="-273050" lvl="0" marL="285750" marR="0" rtl="0" algn="l">
                        <a:spcBef>
                          <a:spcPts val="0"/>
                        </a:spcBef>
                        <a:spcAft>
                          <a:spcPts val="0"/>
                        </a:spcAft>
                        <a:buClr>
                          <a:srgbClr val="FF0000"/>
                        </a:buClr>
                        <a:buSzPts val="1400"/>
                        <a:buFont typeface="Arial"/>
                        <a:buChar char="•"/>
                      </a:pPr>
                      <a:r>
                        <a:rPr lang="fr-FR" u="none" cap="none" strike="noStrike">
                          <a:solidFill>
                            <a:srgbClr val="1E4E79"/>
                          </a:solidFill>
                        </a:rPr>
                        <a:t>8 ateliers • 550 participants répartis en 2 équipes.</a:t>
                      </a:r>
                      <a:endParaRPr/>
                    </a:p>
                    <a:p>
                      <a:pPr indent="-273050" lvl="0" marL="285750" marR="0" rtl="0" algn="l">
                        <a:spcBef>
                          <a:spcPts val="0"/>
                        </a:spcBef>
                        <a:spcAft>
                          <a:spcPts val="0"/>
                        </a:spcAft>
                        <a:buClr>
                          <a:srgbClr val="FF0000"/>
                        </a:buClr>
                        <a:buSzPts val="1400"/>
                        <a:buFont typeface="Arial"/>
                        <a:buChar char="•"/>
                      </a:pPr>
                      <a:r>
                        <a:rPr lang="fr-FR" u="none" cap="none" strike="noStrike">
                          <a:solidFill>
                            <a:srgbClr val="1E4E79"/>
                          </a:solidFill>
                        </a:rPr>
                        <a:t> 2 équipes formées et autonomes.</a:t>
                      </a:r>
                      <a:endParaRPr u="none" cap="none" strike="noStrike">
                        <a:solidFill>
                          <a:srgbClr val="1E4E79"/>
                        </a:solidFill>
                      </a:endParaRPr>
                    </a:p>
                  </a:txBody>
                  <a:tcPr marT="45725" marB="45725" marR="91450" marL="91450" anchor="ctr">
                    <a:lnL cap="flat" cmpd="sng" w="12700">
                      <a:solidFill>
                        <a:srgbClr val="FF0000"/>
                      </a:solidFill>
                      <a:prstDash val="solid"/>
                      <a:round/>
                      <a:headEnd len="sm" w="sm" type="none"/>
                      <a:tailEnd len="sm" w="sm" type="none"/>
                    </a:lnL>
                    <a:lnR cap="flat" cmpd="sng" w="12700">
                      <a:solidFill>
                        <a:srgbClr val="FF0000"/>
                      </a:solidFill>
                      <a:prstDash val="solid"/>
                      <a:round/>
                      <a:headEnd len="sm" w="sm" type="none"/>
                      <a:tailEnd len="sm" w="sm" type="none"/>
                    </a:lnR>
                    <a:lnT cap="flat" cmpd="sng" w="12700">
                      <a:solidFill>
                        <a:srgbClr val="FF0000"/>
                      </a:solidFill>
                      <a:prstDash val="solid"/>
                      <a:round/>
                      <a:headEnd len="sm" w="sm" type="none"/>
                      <a:tailEnd len="sm" w="sm" type="none"/>
                    </a:lnT>
                    <a:lnB cap="flat" cmpd="sng" w="12700">
                      <a:solidFill>
                        <a:srgbClr val="FF0000"/>
                      </a:solidFill>
                      <a:prstDash val="solid"/>
                      <a:round/>
                      <a:headEnd len="sm" w="sm" type="none"/>
                      <a:tailEnd len="sm" w="sm" type="none"/>
                    </a:lnB>
                  </a:tcPr>
                </a:tc>
              </a:tr>
              <a:tr h="520975">
                <a:tc>
                  <a:txBody>
                    <a:bodyPr>
                      <a:noAutofit/>
                    </a:bodyPr>
                    <a:lstStyle/>
                    <a:p>
                      <a:pPr indent="0" lvl="0" marL="0" marR="0" rtl="0" algn="ctr">
                        <a:spcBef>
                          <a:spcPts val="0"/>
                        </a:spcBef>
                        <a:spcAft>
                          <a:spcPts val="0"/>
                        </a:spcAft>
                        <a:buNone/>
                      </a:pPr>
                      <a:r>
                        <a:rPr b="1" i="0" lang="fr-FR" u="none" cap="small" strike="noStrike">
                          <a:solidFill>
                            <a:srgbClr val="1E4E79"/>
                          </a:solidFill>
                        </a:rPr>
                        <a:t>Dépistage</a:t>
                      </a:r>
                      <a:endParaRPr/>
                    </a:p>
                  </a:txBody>
                  <a:tcPr marT="45725" marB="45725" marR="91450" marL="91450" anchor="ctr">
                    <a:lnL cap="flat" cmpd="sng" w="12700">
                      <a:solidFill>
                        <a:srgbClr val="FF0000"/>
                      </a:solidFill>
                      <a:prstDash val="solid"/>
                      <a:round/>
                      <a:headEnd len="sm" w="sm" type="none"/>
                      <a:tailEnd len="sm" w="sm" type="none"/>
                    </a:lnL>
                    <a:lnR cap="flat" cmpd="sng" w="12700">
                      <a:solidFill>
                        <a:srgbClr val="FF0000"/>
                      </a:solidFill>
                      <a:prstDash val="solid"/>
                      <a:round/>
                      <a:headEnd len="sm" w="sm" type="none"/>
                      <a:tailEnd len="sm" w="sm" type="none"/>
                    </a:lnR>
                    <a:lnT cap="flat" cmpd="sng" w="12700">
                      <a:solidFill>
                        <a:srgbClr val="FF0000"/>
                      </a:solidFill>
                      <a:prstDash val="solid"/>
                      <a:round/>
                      <a:headEnd len="sm" w="sm" type="none"/>
                      <a:tailEnd len="sm" w="sm" type="none"/>
                    </a:lnT>
                    <a:lnB cap="flat" cmpd="sng" w="12700">
                      <a:solidFill>
                        <a:srgbClr val="FF0000"/>
                      </a:solidFill>
                      <a:prstDash val="solid"/>
                      <a:round/>
                      <a:headEnd len="sm" w="sm" type="none"/>
                      <a:tailEnd len="sm" w="sm" type="none"/>
                    </a:lnB>
                  </a:tcPr>
                </a:tc>
                <a:tc>
                  <a:txBody>
                    <a:bodyPr>
                      <a:noAutofit/>
                    </a:bodyPr>
                    <a:lstStyle/>
                    <a:p>
                      <a:pPr indent="0" lvl="0" marL="0" marR="0" rtl="0" algn="ctr">
                        <a:spcBef>
                          <a:spcPts val="0"/>
                        </a:spcBef>
                        <a:spcAft>
                          <a:spcPts val="0"/>
                        </a:spcAft>
                        <a:buNone/>
                      </a:pPr>
                      <a:r>
                        <a:rPr lang="fr-FR" u="none" cap="none" strike="noStrike">
                          <a:solidFill>
                            <a:srgbClr val="1E4E79"/>
                          </a:solidFill>
                        </a:rPr>
                        <a:t>Organisation de dépistages</a:t>
                      </a:r>
                      <a:br>
                        <a:rPr lang="fr-FR" u="none" cap="none" strike="noStrike">
                          <a:solidFill>
                            <a:srgbClr val="1E4E79"/>
                          </a:solidFill>
                        </a:rPr>
                      </a:br>
                      <a:r>
                        <a:rPr lang="fr-FR" u="none" cap="none" strike="noStrike">
                          <a:solidFill>
                            <a:srgbClr val="1E4E79"/>
                          </a:solidFill>
                        </a:rPr>
                        <a:t>de masse</a:t>
                      </a:r>
                      <a:endParaRPr/>
                    </a:p>
                  </a:txBody>
                  <a:tcPr marT="45725" marB="45725" marR="91450" marL="91450" anchor="ctr">
                    <a:lnL cap="flat" cmpd="sng" w="12700">
                      <a:solidFill>
                        <a:srgbClr val="FF0000"/>
                      </a:solidFill>
                      <a:prstDash val="solid"/>
                      <a:round/>
                      <a:headEnd len="sm" w="sm" type="none"/>
                      <a:tailEnd len="sm" w="sm" type="none"/>
                    </a:lnL>
                    <a:lnR cap="flat" cmpd="sng" w="12700">
                      <a:solidFill>
                        <a:srgbClr val="FF0000"/>
                      </a:solidFill>
                      <a:prstDash val="solid"/>
                      <a:round/>
                      <a:headEnd len="sm" w="sm" type="none"/>
                      <a:tailEnd len="sm" w="sm" type="none"/>
                    </a:lnR>
                    <a:lnT cap="flat" cmpd="sng" w="12700">
                      <a:solidFill>
                        <a:srgbClr val="FF0000"/>
                      </a:solidFill>
                      <a:prstDash val="solid"/>
                      <a:round/>
                      <a:headEnd len="sm" w="sm" type="none"/>
                      <a:tailEnd len="sm" w="sm" type="none"/>
                    </a:lnT>
                    <a:lnB cap="flat" cmpd="sng" w="12700">
                      <a:solidFill>
                        <a:srgbClr val="FF0000"/>
                      </a:solidFill>
                      <a:prstDash val="solid"/>
                      <a:round/>
                      <a:headEnd len="sm" w="sm" type="none"/>
                      <a:tailEnd len="sm" w="sm" type="none"/>
                    </a:lnB>
                  </a:tcPr>
                </a:tc>
                <a:tc>
                  <a:txBody>
                    <a:bodyPr>
                      <a:noAutofit/>
                    </a:bodyPr>
                    <a:lstStyle/>
                    <a:p>
                      <a:pPr indent="0" lvl="0" marL="0" marR="0" rtl="0" algn="ctr">
                        <a:spcBef>
                          <a:spcPts val="0"/>
                        </a:spcBef>
                        <a:spcAft>
                          <a:spcPts val="0"/>
                        </a:spcAft>
                        <a:buNone/>
                      </a:pPr>
                      <a:r>
                        <a:rPr lang="fr-FR" u="none" cap="none" strike="noStrike">
                          <a:solidFill>
                            <a:srgbClr val="1E4E79"/>
                          </a:solidFill>
                        </a:rPr>
                        <a:t>7 séances de dépistages </a:t>
                      </a:r>
                      <a:br>
                        <a:rPr lang="fr-FR" u="none" cap="none" strike="noStrike">
                          <a:solidFill>
                            <a:srgbClr val="1E4E79"/>
                          </a:solidFill>
                        </a:rPr>
                      </a:br>
                      <a:r>
                        <a:rPr lang="fr-FR" u="none" cap="none" strike="noStrike">
                          <a:solidFill>
                            <a:srgbClr val="1E4E79"/>
                          </a:solidFill>
                        </a:rPr>
                        <a:t>• 1500 personnes dépistées</a:t>
                      </a:r>
                      <a:endParaRPr u="none" cap="none" strike="noStrike">
                        <a:solidFill>
                          <a:srgbClr val="1E4E79"/>
                        </a:solidFill>
                      </a:endParaRPr>
                    </a:p>
                  </a:txBody>
                  <a:tcPr marT="45725" marB="45725" marR="91450" marL="91450" anchor="ctr">
                    <a:lnL cap="flat" cmpd="sng" w="12700">
                      <a:solidFill>
                        <a:srgbClr val="FF0000"/>
                      </a:solidFill>
                      <a:prstDash val="solid"/>
                      <a:round/>
                      <a:headEnd len="sm" w="sm" type="none"/>
                      <a:tailEnd len="sm" w="sm" type="none"/>
                    </a:lnL>
                    <a:lnR cap="flat" cmpd="sng" w="12700">
                      <a:solidFill>
                        <a:srgbClr val="FF0000"/>
                      </a:solidFill>
                      <a:prstDash val="solid"/>
                      <a:round/>
                      <a:headEnd len="sm" w="sm" type="none"/>
                      <a:tailEnd len="sm" w="sm" type="none"/>
                    </a:lnR>
                    <a:lnT cap="flat" cmpd="sng" w="12700">
                      <a:solidFill>
                        <a:srgbClr val="FF0000"/>
                      </a:solidFill>
                      <a:prstDash val="solid"/>
                      <a:round/>
                      <a:headEnd len="sm" w="sm" type="none"/>
                      <a:tailEnd len="sm" w="sm" type="none"/>
                    </a:lnT>
                    <a:lnB cap="flat" cmpd="sng" w="12700">
                      <a:solidFill>
                        <a:srgbClr val="FF0000"/>
                      </a:solidFill>
                      <a:prstDash val="solid"/>
                      <a:round/>
                      <a:headEnd len="sm" w="sm" type="none"/>
                      <a:tailEnd len="sm" w="sm" type="none"/>
                    </a:lnB>
                  </a:tcPr>
                </a:tc>
              </a:tr>
              <a:tr h="301075">
                <a:tc rowSpan="4">
                  <a:txBody>
                    <a:bodyPr>
                      <a:noAutofit/>
                    </a:bodyPr>
                    <a:lstStyle/>
                    <a:p>
                      <a:pPr indent="0" lvl="0" marL="0" marR="0" rtl="0" algn="ctr">
                        <a:spcBef>
                          <a:spcPts val="0"/>
                        </a:spcBef>
                        <a:spcAft>
                          <a:spcPts val="0"/>
                        </a:spcAft>
                        <a:buNone/>
                      </a:pPr>
                      <a:r>
                        <a:rPr b="1" i="0" lang="fr-FR" u="none" cap="small" strike="noStrike">
                          <a:solidFill>
                            <a:srgbClr val="1E4E79"/>
                          </a:solidFill>
                        </a:rPr>
                        <a:t>Accès aux soins</a:t>
                      </a:r>
                      <a:endParaRPr/>
                    </a:p>
                  </a:txBody>
                  <a:tcPr marT="45725" marB="45725" marR="91450" marL="91450" anchor="ctr">
                    <a:lnL cap="flat" cmpd="sng" w="12700">
                      <a:solidFill>
                        <a:srgbClr val="FF0000"/>
                      </a:solidFill>
                      <a:prstDash val="solid"/>
                      <a:round/>
                      <a:headEnd len="sm" w="sm" type="none"/>
                      <a:tailEnd len="sm" w="sm" type="none"/>
                    </a:lnL>
                    <a:lnR cap="flat" cmpd="sng" w="12700">
                      <a:solidFill>
                        <a:srgbClr val="FF0000"/>
                      </a:solidFill>
                      <a:prstDash val="solid"/>
                      <a:round/>
                      <a:headEnd len="sm" w="sm" type="none"/>
                      <a:tailEnd len="sm" w="sm" type="none"/>
                    </a:lnR>
                    <a:lnT cap="flat" cmpd="sng" w="12700">
                      <a:solidFill>
                        <a:srgbClr val="FF0000"/>
                      </a:solidFill>
                      <a:prstDash val="solid"/>
                      <a:round/>
                      <a:headEnd len="sm" w="sm" type="none"/>
                      <a:tailEnd len="sm" w="sm" type="none"/>
                    </a:lnT>
                    <a:lnB cap="flat" cmpd="sng" w="12700">
                      <a:solidFill>
                        <a:srgbClr val="FF0000"/>
                      </a:solidFill>
                      <a:prstDash val="solid"/>
                      <a:round/>
                      <a:headEnd len="sm" w="sm" type="none"/>
                      <a:tailEnd len="sm" w="sm" type="none"/>
                    </a:lnB>
                  </a:tcPr>
                </a:tc>
                <a:tc>
                  <a:txBody>
                    <a:bodyPr>
                      <a:noAutofit/>
                    </a:bodyPr>
                    <a:lstStyle/>
                    <a:p>
                      <a:pPr indent="0" lvl="0" marL="0" marR="0" rtl="0" algn="ctr">
                        <a:spcBef>
                          <a:spcPts val="0"/>
                        </a:spcBef>
                        <a:spcAft>
                          <a:spcPts val="0"/>
                        </a:spcAft>
                        <a:buNone/>
                      </a:pPr>
                      <a:r>
                        <a:rPr lang="fr-FR" u="none" cap="none" strike="noStrike">
                          <a:solidFill>
                            <a:srgbClr val="1E4E79"/>
                          </a:solidFill>
                        </a:rPr>
                        <a:t>Formation des agents de santé</a:t>
                      </a:r>
                      <a:endParaRPr/>
                    </a:p>
                  </a:txBody>
                  <a:tcPr marT="45725" marB="45725" marR="91450" marL="91450" anchor="ctr">
                    <a:lnL cap="flat" cmpd="sng" w="12700">
                      <a:solidFill>
                        <a:srgbClr val="FF0000"/>
                      </a:solidFill>
                      <a:prstDash val="solid"/>
                      <a:round/>
                      <a:headEnd len="sm" w="sm" type="none"/>
                      <a:tailEnd len="sm" w="sm" type="none"/>
                    </a:lnL>
                    <a:lnR cap="flat" cmpd="sng" w="12700">
                      <a:solidFill>
                        <a:srgbClr val="FF0000"/>
                      </a:solidFill>
                      <a:prstDash val="solid"/>
                      <a:round/>
                      <a:headEnd len="sm" w="sm" type="none"/>
                      <a:tailEnd len="sm" w="sm" type="none"/>
                    </a:lnR>
                    <a:lnT cap="flat" cmpd="sng" w="12700">
                      <a:solidFill>
                        <a:srgbClr val="FF0000"/>
                      </a:solidFill>
                      <a:prstDash val="solid"/>
                      <a:round/>
                      <a:headEnd len="sm" w="sm" type="none"/>
                      <a:tailEnd len="sm" w="sm" type="none"/>
                    </a:lnT>
                    <a:lnB cap="flat" cmpd="sng" w="12700">
                      <a:solidFill>
                        <a:srgbClr val="FF0000"/>
                      </a:solidFill>
                      <a:prstDash val="solid"/>
                      <a:round/>
                      <a:headEnd len="sm" w="sm" type="none"/>
                      <a:tailEnd len="sm" w="sm" type="none"/>
                    </a:lnB>
                  </a:tcPr>
                </a:tc>
                <a:tc>
                  <a:txBody>
                    <a:bodyPr>
                      <a:noAutofit/>
                    </a:bodyPr>
                    <a:lstStyle/>
                    <a:p>
                      <a:pPr indent="0" lvl="0" marL="0" marR="0" rtl="0" algn="ctr">
                        <a:spcBef>
                          <a:spcPts val="0"/>
                        </a:spcBef>
                        <a:spcAft>
                          <a:spcPts val="0"/>
                        </a:spcAft>
                        <a:buNone/>
                      </a:pPr>
                      <a:r>
                        <a:rPr lang="fr-FR" u="none" cap="none" strike="noStrike">
                          <a:solidFill>
                            <a:srgbClr val="1E4E79"/>
                          </a:solidFill>
                        </a:rPr>
                        <a:t>135 agents formés</a:t>
                      </a:r>
                      <a:endParaRPr/>
                    </a:p>
                  </a:txBody>
                  <a:tcPr marT="45725" marB="45725" marR="91450" marL="91450" anchor="ctr">
                    <a:lnL cap="flat" cmpd="sng" w="12700">
                      <a:solidFill>
                        <a:srgbClr val="FF0000"/>
                      </a:solidFill>
                      <a:prstDash val="solid"/>
                      <a:round/>
                      <a:headEnd len="sm" w="sm" type="none"/>
                      <a:tailEnd len="sm" w="sm" type="none"/>
                    </a:lnL>
                    <a:lnR cap="flat" cmpd="sng" w="12700">
                      <a:solidFill>
                        <a:srgbClr val="FF0000"/>
                      </a:solidFill>
                      <a:prstDash val="solid"/>
                      <a:round/>
                      <a:headEnd len="sm" w="sm" type="none"/>
                      <a:tailEnd len="sm" w="sm" type="none"/>
                    </a:lnR>
                    <a:lnT cap="flat" cmpd="sng" w="12700">
                      <a:solidFill>
                        <a:srgbClr val="FF0000"/>
                      </a:solidFill>
                      <a:prstDash val="solid"/>
                      <a:round/>
                      <a:headEnd len="sm" w="sm" type="none"/>
                      <a:tailEnd len="sm" w="sm" type="none"/>
                    </a:lnT>
                    <a:lnB cap="flat" cmpd="sng" w="12700">
                      <a:solidFill>
                        <a:srgbClr val="FF0000"/>
                      </a:solidFill>
                      <a:prstDash val="solid"/>
                      <a:round/>
                      <a:headEnd len="sm" w="sm" type="none"/>
                      <a:tailEnd len="sm" w="sm" type="none"/>
                    </a:lnB>
                  </a:tcPr>
                </a:tc>
              </a:tr>
              <a:tr h="740850">
                <a:tc vMerge="1"/>
                <a:tc>
                  <a:txBody>
                    <a:bodyPr>
                      <a:noAutofit/>
                    </a:bodyPr>
                    <a:lstStyle/>
                    <a:p>
                      <a:pPr indent="0" lvl="0" marL="0" marR="0" rtl="0" algn="ctr">
                        <a:spcBef>
                          <a:spcPts val="0"/>
                        </a:spcBef>
                        <a:spcAft>
                          <a:spcPts val="0"/>
                        </a:spcAft>
                        <a:buNone/>
                      </a:pPr>
                      <a:r>
                        <a:rPr lang="fr-FR" u="none" cap="none" strike="noStrike">
                          <a:solidFill>
                            <a:srgbClr val="1E4E79"/>
                          </a:solidFill>
                        </a:rPr>
                        <a:t>Distribution de matériels médicaux et outils</a:t>
                      </a:r>
                      <a:endParaRPr/>
                    </a:p>
                  </a:txBody>
                  <a:tcPr marT="45725" marB="45725" marR="91450" marL="91450" anchor="ctr">
                    <a:lnL cap="flat" cmpd="sng" w="12700">
                      <a:solidFill>
                        <a:srgbClr val="FF0000"/>
                      </a:solidFill>
                      <a:prstDash val="solid"/>
                      <a:round/>
                      <a:headEnd len="sm" w="sm" type="none"/>
                      <a:tailEnd len="sm" w="sm" type="none"/>
                    </a:lnL>
                    <a:lnR cap="flat" cmpd="sng" w="12700">
                      <a:solidFill>
                        <a:srgbClr val="FF0000"/>
                      </a:solidFill>
                      <a:prstDash val="solid"/>
                      <a:round/>
                      <a:headEnd len="sm" w="sm" type="none"/>
                      <a:tailEnd len="sm" w="sm" type="none"/>
                    </a:lnR>
                    <a:lnT cap="flat" cmpd="sng" w="12700">
                      <a:solidFill>
                        <a:srgbClr val="FF0000"/>
                      </a:solidFill>
                      <a:prstDash val="solid"/>
                      <a:round/>
                      <a:headEnd len="sm" w="sm" type="none"/>
                      <a:tailEnd len="sm" w="sm" type="none"/>
                    </a:lnT>
                    <a:lnB cap="flat" cmpd="sng" w="12700">
                      <a:solidFill>
                        <a:srgbClr val="FF0000"/>
                      </a:solidFill>
                      <a:prstDash val="solid"/>
                      <a:round/>
                      <a:headEnd len="sm" w="sm" type="none"/>
                      <a:tailEnd len="sm" w="sm" type="none"/>
                    </a:lnB>
                  </a:tcPr>
                </a:tc>
                <a:tc>
                  <a:txBody>
                    <a:bodyPr>
                      <a:noAutofit/>
                    </a:bodyPr>
                    <a:lstStyle/>
                    <a:p>
                      <a:pPr indent="0" lvl="0" marL="0" marR="0" rtl="0" algn="ctr">
                        <a:spcBef>
                          <a:spcPts val="0"/>
                        </a:spcBef>
                        <a:spcAft>
                          <a:spcPts val="0"/>
                        </a:spcAft>
                        <a:buNone/>
                      </a:pPr>
                      <a:r>
                        <a:rPr lang="fr-FR" u="none" cap="none" strike="noStrike">
                          <a:solidFill>
                            <a:srgbClr val="1E4E79"/>
                          </a:solidFill>
                        </a:rPr>
                        <a:t>65 centres de santé équipés et habilités pour dépister et suivre le diabète</a:t>
                      </a:r>
                      <a:endParaRPr u="none" cap="none" strike="noStrike">
                        <a:solidFill>
                          <a:srgbClr val="1E4E79"/>
                        </a:solidFill>
                      </a:endParaRPr>
                    </a:p>
                  </a:txBody>
                  <a:tcPr marT="45725" marB="45725" marR="91450" marL="91450" anchor="ctr">
                    <a:lnL cap="flat" cmpd="sng" w="12700">
                      <a:solidFill>
                        <a:srgbClr val="FF0000"/>
                      </a:solidFill>
                      <a:prstDash val="solid"/>
                      <a:round/>
                      <a:headEnd len="sm" w="sm" type="none"/>
                      <a:tailEnd len="sm" w="sm" type="none"/>
                    </a:lnL>
                    <a:lnR cap="flat" cmpd="sng" w="12700">
                      <a:solidFill>
                        <a:srgbClr val="FF0000"/>
                      </a:solidFill>
                      <a:prstDash val="solid"/>
                      <a:round/>
                      <a:headEnd len="sm" w="sm" type="none"/>
                      <a:tailEnd len="sm" w="sm" type="none"/>
                    </a:lnR>
                    <a:lnT cap="flat" cmpd="sng" w="12700">
                      <a:solidFill>
                        <a:srgbClr val="FF0000"/>
                      </a:solidFill>
                      <a:prstDash val="solid"/>
                      <a:round/>
                      <a:headEnd len="sm" w="sm" type="none"/>
                      <a:tailEnd len="sm" w="sm" type="none"/>
                    </a:lnT>
                    <a:lnB cap="flat" cmpd="sng" w="12700">
                      <a:solidFill>
                        <a:srgbClr val="FF0000"/>
                      </a:solidFill>
                      <a:prstDash val="solid"/>
                      <a:round/>
                      <a:headEnd len="sm" w="sm" type="none"/>
                      <a:tailEnd len="sm" w="sm" type="none"/>
                    </a:lnB>
                  </a:tcPr>
                </a:tc>
              </a:tr>
              <a:tr h="520975">
                <a:tc vMerge="1"/>
                <a:tc>
                  <a:txBody>
                    <a:bodyPr>
                      <a:noAutofit/>
                    </a:bodyPr>
                    <a:lstStyle/>
                    <a:p>
                      <a:pPr indent="0" lvl="0" marL="0" marR="0" rtl="0" algn="ctr">
                        <a:spcBef>
                          <a:spcPts val="0"/>
                        </a:spcBef>
                        <a:spcAft>
                          <a:spcPts val="0"/>
                        </a:spcAft>
                        <a:buNone/>
                      </a:pPr>
                      <a:r>
                        <a:rPr lang="fr-FR" u="none" cap="none" strike="noStrike">
                          <a:solidFill>
                            <a:srgbClr val="1E4E79"/>
                          </a:solidFill>
                        </a:rPr>
                        <a:t>Accès aux spécialistes</a:t>
                      </a:r>
                      <a:endParaRPr/>
                    </a:p>
                  </a:txBody>
                  <a:tcPr marT="45725" marB="45725" marR="91450" marL="91450" anchor="ctr">
                    <a:lnL cap="flat" cmpd="sng" w="12700">
                      <a:solidFill>
                        <a:srgbClr val="FF0000"/>
                      </a:solidFill>
                      <a:prstDash val="solid"/>
                      <a:round/>
                      <a:headEnd len="sm" w="sm" type="none"/>
                      <a:tailEnd len="sm" w="sm" type="none"/>
                    </a:lnL>
                    <a:lnR cap="flat" cmpd="sng" w="12700">
                      <a:solidFill>
                        <a:srgbClr val="FF0000"/>
                      </a:solidFill>
                      <a:prstDash val="solid"/>
                      <a:round/>
                      <a:headEnd len="sm" w="sm" type="none"/>
                      <a:tailEnd len="sm" w="sm" type="none"/>
                    </a:lnR>
                    <a:lnT cap="flat" cmpd="sng" w="12700">
                      <a:solidFill>
                        <a:srgbClr val="FF0000"/>
                      </a:solidFill>
                      <a:prstDash val="solid"/>
                      <a:round/>
                      <a:headEnd len="sm" w="sm" type="none"/>
                      <a:tailEnd len="sm" w="sm" type="none"/>
                    </a:lnT>
                    <a:lnB cap="flat" cmpd="sng" w="12700">
                      <a:solidFill>
                        <a:srgbClr val="FF0000"/>
                      </a:solidFill>
                      <a:prstDash val="solid"/>
                      <a:round/>
                      <a:headEnd len="sm" w="sm" type="none"/>
                      <a:tailEnd len="sm" w="sm" type="none"/>
                    </a:lnB>
                  </a:tcPr>
                </a:tc>
                <a:tc>
                  <a:txBody>
                    <a:bodyPr>
                      <a:noAutofit/>
                    </a:bodyPr>
                    <a:lstStyle/>
                    <a:p>
                      <a:pPr indent="0" lvl="0" marL="0" marR="0" rtl="0" algn="ctr">
                        <a:spcBef>
                          <a:spcPts val="0"/>
                        </a:spcBef>
                        <a:spcAft>
                          <a:spcPts val="0"/>
                        </a:spcAft>
                        <a:buNone/>
                      </a:pPr>
                      <a:r>
                        <a:rPr lang="fr-FR" u="none" cap="none" strike="noStrike">
                          <a:solidFill>
                            <a:srgbClr val="1E4E79"/>
                          </a:solidFill>
                        </a:rPr>
                        <a:t>Accès à un diabétologue et une infirmière spécialisée.</a:t>
                      </a:r>
                      <a:endParaRPr/>
                    </a:p>
                  </a:txBody>
                  <a:tcPr marT="45725" marB="45725" marR="91450" marL="91450" anchor="ctr">
                    <a:lnL cap="flat" cmpd="sng" w="12700">
                      <a:solidFill>
                        <a:srgbClr val="FF0000"/>
                      </a:solidFill>
                      <a:prstDash val="solid"/>
                      <a:round/>
                      <a:headEnd len="sm" w="sm" type="none"/>
                      <a:tailEnd len="sm" w="sm" type="none"/>
                    </a:lnL>
                    <a:lnR cap="flat" cmpd="sng" w="12700">
                      <a:solidFill>
                        <a:srgbClr val="FF0000"/>
                      </a:solidFill>
                      <a:prstDash val="solid"/>
                      <a:round/>
                      <a:headEnd len="sm" w="sm" type="none"/>
                      <a:tailEnd len="sm" w="sm" type="none"/>
                    </a:lnR>
                    <a:lnT cap="flat" cmpd="sng" w="12700">
                      <a:solidFill>
                        <a:srgbClr val="FF0000"/>
                      </a:solidFill>
                      <a:prstDash val="solid"/>
                      <a:round/>
                      <a:headEnd len="sm" w="sm" type="none"/>
                      <a:tailEnd len="sm" w="sm" type="none"/>
                    </a:lnT>
                    <a:lnB cap="flat" cmpd="sng" w="12700">
                      <a:solidFill>
                        <a:srgbClr val="FF0000"/>
                      </a:solidFill>
                      <a:prstDash val="solid"/>
                      <a:round/>
                      <a:headEnd len="sm" w="sm" type="none"/>
                      <a:tailEnd len="sm" w="sm" type="none"/>
                    </a:lnB>
                  </a:tcPr>
                </a:tc>
              </a:tr>
              <a:tr h="520975">
                <a:tc vMerge="1"/>
                <a:tc>
                  <a:txBody>
                    <a:bodyPr>
                      <a:noAutofit/>
                    </a:bodyPr>
                    <a:lstStyle/>
                    <a:p>
                      <a:pPr indent="0" lvl="0" marL="0" marR="0" rtl="0" algn="ctr">
                        <a:spcBef>
                          <a:spcPts val="0"/>
                        </a:spcBef>
                        <a:spcAft>
                          <a:spcPts val="0"/>
                        </a:spcAft>
                        <a:buNone/>
                      </a:pPr>
                      <a:r>
                        <a:rPr lang="fr-FR" u="none" cap="none" strike="noStrike">
                          <a:solidFill>
                            <a:srgbClr val="1E4E79"/>
                          </a:solidFill>
                        </a:rPr>
                        <a:t>Gestion des anti diabétiques oraux</a:t>
                      </a:r>
                      <a:endParaRPr/>
                    </a:p>
                  </a:txBody>
                  <a:tcPr marT="45725" marB="45725" marR="91450" marL="91450" anchor="ctr">
                    <a:lnL cap="flat" cmpd="sng" w="12700">
                      <a:solidFill>
                        <a:srgbClr val="FF0000"/>
                      </a:solidFill>
                      <a:prstDash val="solid"/>
                      <a:round/>
                      <a:headEnd len="sm" w="sm" type="none"/>
                      <a:tailEnd len="sm" w="sm" type="none"/>
                    </a:lnL>
                    <a:lnR cap="flat" cmpd="sng" w="12700">
                      <a:solidFill>
                        <a:srgbClr val="FF0000"/>
                      </a:solidFill>
                      <a:prstDash val="solid"/>
                      <a:round/>
                      <a:headEnd len="sm" w="sm" type="none"/>
                      <a:tailEnd len="sm" w="sm" type="none"/>
                    </a:lnR>
                    <a:lnT cap="flat" cmpd="sng" w="12700">
                      <a:solidFill>
                        <a:srgbClr val="FF0000"/>
                      </a:solidFill>
                      <a:prstDash val="solid"/>
                      <a:round/>
                      <a:headEnd len="sm" w="sm" type="none"/>
                      <a:tailEnd len="sm" w="sm" type="none"/>
                    </a:lnT>
                    <a:lnB cap="flat" cmpd="sng" w="12700">
                      <a:solidFill>
                        <a:srgbClr val="FF0000"/>
                      </a:solidFill>
                      <a:prstDash val="solid"/>
                      <a:round/>
                      <a:headEnd len="sm" w="sm" type="none"/>
                      <a:tailEnd len="sm" w="sm" type="none"/>
                    </a:lnB>
                  </a:tcPr>
                </a:tc>
                <a:tc>
                  <a:txBody>
                    <a:bodyPr>
                      <a:noAutofit/>
                    </a:bodyPr>
                    <a:lstStyle/>
                    <a:p>
                      <a:pPr indent="0" lvl="0" marL="0" marR="0" rtl="0" algn="ctr">
                        <a:spcBef>
                          <a:spcPts val="0"/>
                        </a:spcBef>
                        <a:spcAft>
                          <a:spcPts val="0"/>
                        </a:spcAft>
                        <a:buNone/>
                      </a:pPr>
                      <a:r>
                        <a:rPr lang="fr-FR" u="none" cap="none" strike="noStrike">
                          <a:solidFill>
                            <a:srgbClr val="1E4E79"/>
                          </a:solidFill>
                        </a:rPr>
                        <a:t>Accès dans toutes les communes</a:t>
                      </a:r>
                      <a:endParaRPr/>
                    </a:p>
                    <a:p>
                      <a:pPr indent="0" lvl="0" marL="0" marR="0" rtl="0" algn="ctr">
                        <a:spcBef>
                          <a:spcPts val="0"/>
                        </a:spcBef>
                        <a:spcAft>
                          <a:spcPts val="0"/>
                        </a:spcAft>
                        <a:buNone/>
                      </a:pPr>
                      <a:r>
                        <a:rPr lang="fr-FR" u="none" cap="none" strike="noStrike">
                          <a:solidFill>
                            <a:srgbClr val="1E4E79"/>
                          </a:solidFill>
                        </a:rPr>
                        <a:t>Prévision annuelle à la CAME</a:t>
                      </a:r>
                      <a:endParaRPr u="none" cap="none" strike="noStrike">
                        <a:solidFill>
                          <a:srgbClr val="1E4E79"/>
                        </a:solidFill>
                      </a:endParaRPr>
                    </a:p>
                  </a:txBody>
                  <a:tcPr marT="45725" marB="45725" marR="91450" marL="91450" anchor="ctr">
                    <a:lnL cap="flat" cmpd="sng" w="12700">
                      <a:solidFill>
                        <a:srgbClr val="FF0000"/>
                      </a:solidFill>
                      <a:prstDash val="solid"/>
                      <a:round/>
                      <a:headEnd len="sm" w="sm" type="none"/>
                      <a:tailEnd len="sm" w="sm" type="none"/>
                    </a:lnL>
                    <a:lnR cap="flat" cmpd="sng" w="12700">
                      <a:solidFill>
                        <a:srgbClr val="FF0000"/>
                      </a:solidFill>
                      <a:prstDash val="solid"/>
                      <a:round/>
                      <a:headEnd len="sm" w="sm" type="none"/>
                      <a:tailEnd len="sm" w="sm" type="none"/>
                    </a:lnR>
                    <a:lnT cap="flat" cmpd="sng" w="12700">
                      <a:solidFill>
                        <a:srgbClr val="FF0000"/>
                      </a:solidFill>
                      <a:prstDash val="solid"/>
                      <a:round/>
                      <a:headEnd len="sm" w="sm" type="none"/>
                      <a:tailEnd len="sm" w="sm" type="none"/>
                    </a:lnT>
                    <a:lnB cap="flat" cmpd="sng" w="12700">
                      <a:solidFill>
                        <a:srgbClr val="FF0000"/>
                      </a:solidFill>
                      <a:prstDash val="solid"/>
                      <a:round/>
                      <a:headEnd len="sm" w="sm" type="none"/>
                      <a:tailEnd len="sm" w="sm" type="none"/>
                    </a:lnB>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68">
                                            <p:txEl>
                                              <p:pRg end="0" st="0"/>
                                            </p:txEl>
                                          </p:spTgt>
                                        </p:tgtEl>
                                        <p:attrNameLst>
                                          <p:attrName>style.visibility</p:attrName>
                                        </p:attrNameLst>
                                      </p:cBhvr>
                                      <p:to>
                                        <p:strVal val="visible"/>
                                      </p:to>
                                    </p:set>
                                    <p:animEffect filter="fade" transition="in">
                                      <p:cBhvr>
                                        <p:cTn dur="500"/>
                                        <p:tgtEl>
                                          <p:spTgt spid="368">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1000"/>
                                        <p:tgtEl>
                                          <p:spTgt spid="3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B081"/>
        </a:solidFill>
      </p:bgPr>
    </p:bg>
    <p:spTree>
      <p:nvGrpSpPr>
        <p:cNvPr id="373" name="Shape 373"/>
        <p:cNvGrpSpPr/>
        <p:nvPr/>
      </p:nvGrpSpPr>
      <p:grpSpPr>
        <a:xfrm>
          <a:off x="0" y="0"/>
          <a:ext cx="0" cy="0"/>
          <a:chOff x="0" y="0"/>
          <a:chExt cx="0" cy="0"/>
        </a:xfrm>
      </p:grpSpPr>
      <p:sp>
        <p:nvSpPr>
          <p:cNvPr id="374" name="Google Shape;374;p40"/>
          <p:cNvSpPr txBox="1"/>
          <p:nvPr/>
        </p:nvSpPr>
        <p:spPr>
          <a:xfrm>
            <a:off x="116146" y="89214"/>
            <a:ext cx="5816303"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cap="none">
                <a:solidFill>
                  <a:srgbClr val="1E4E79"/>
                </a:solidFill>
                <a:latin typeface="Arial"/>
                <a:ea typeface="Arial"/>
                <a:cs typeface="Arial"/>
                <a:sym typeface="Arial"/>
              </a:rPr>
              <a:t>BILAN</a:t>
            </a:r>
            <a:endParaRPr/>
          </a:p>
        </p:txBody>
      </p:sp>
      <p:pic>
        <p:nvPicPr>
          <p:cNvPr id="375" name="Google Shape;375;p40"/>
          <p:cNvPicPr preferRelativeResize="0"/>
          <p:nvPr/>
        </p:nvPicPr>
        <p:blipFill rotWithShape="1">
          <a:blip r:embed="rId3">
            <a:alphaModFix/>
          </a:blip>
          <a:srcRect b="0" l="0" r="0" t="0"/>
          <a:stretch/>
        </p:blipFill>
        <p:spPr>
          <a:xfrm>
            <a:off x="10416832" y="5670970"/>
            <a:ext cx="1775168" cy="1187030"/>
          </a:xfrm>
          <a:prstGeom prst="rect">
            <a:avLst/>
          </a:prstGeom>
          <a:noFill/>
          <a:ln>
            <a:noFill/>
          </a:ln>
        </p:spPr>
      </p:pic>
      <p:sp>
        <p:nvSpPr>
          <p:cNvPr id="376" name="Google Shape;376;p40"/>
          <p:cNvSpPr txBox="1"/>
          <p:nvPr/>
        </p:nvSpPr>
        <p:spPr>
          <a:xfrm>
            <a:off x="694791" y="1999516"/>
            <a:ext cx="10802419" cy="954107"/>
          </a:xfrm>
          <a:prstGeom prst="rect">
            <a:avLst/>
          </a:prstGeom>
          <a:solidFill>
            <a:srgbClr val="FFFF00"/>
          </a:solidFill>
          <a:ln>
            <a:noFill/>
          </a:ln>
          <a:effectLst>
            <a:outerShdw blurRad="190500" rotWithShape="0" algn="tr" dir="8100000" dist="114300">
              <a:srgbClr val="000000">
                <a:alpha val="40000"/>
              </a:srgbClr>
            </a:outerShdw>
          </a:effectLst>
        </p:spPr>
        <p:txBody>
          <a:bodyPr anchorCtr="0" anchor="t" bIns="45700" lIns="91425" spcFirstLastPara="1" rIns="91425" wrap="square" tIns="45700">
            <a:noAutofit/>
          </a:bodyPr>
          <a:lstStyle/>
          <a:p>
            <a:pPr indent="-457200" lvl="0" marL="45720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Participation à l’organisation d’une enquête d’étude épidémiologique.</a:t>
            </a:r>
            <a:endParaRPr/>
          </a:p>
        </p:txBody>
      </p:sp>
      <p:sp>
        <p:nvSpPr>
          <p:cNvPr id="377" name="Google Shape;377;p40"/>
          <p:cNvSpPr txBox="1"/>
          <p:nvPr/>
        </p:nvSpPr>
        <p:spPr>
          <a:xfrm>
            <a:off x="694791" y="3207538"/>
            <a:ext cx="10802419" cy="1815882"/>
          </a:xfrm>
          <a:prstGeom prst="rect">
            <a:avLst/>
          </a:prstGeom>
          <a:solidFill>
            <a:srgbClr val="FFFF00"/>
          </a:solidFill>
          <a:ln>
            <a:noFill/>
          </a:ln>
          <a:effectLst>
            <a:outerShdw blurRad="190500" rotWithShape="0" algn="tr" dir="8100000" dist="114300">
              <a:srgbClr val="000000">
                <a:alpha val="40000"/>
              </a:srgbClr>
            </a:outerShdw>
          </a:effectLst>
        </p:spPr>
        <p:txBody>
          <a:bodyPr anchorCtr="0" anchor="t" bIns="45700" lIns="91425" spcFirstLastPara="1" rIns="91425" wrap="square" tIns="45700">
            <a:noAutofit/>
          </a:bodyPr>
          <a:lstStyle/>
          <a:p>
            <a:pPr indent="-457200" lvl="0" marL="45720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Étude des effets du projet pilote par l’enquête d’une stagiaire en épidémiologie</a:t>
            </a:r>
            <a:endParaRPr/>
          </a:p>
          <a:p>
            <a:pPr indent="-457200" lvl="0" marL="2684463" marR="0" rtl="0" algn="l">
              <a:spcBef>
                <a:spcPts val="0"/>
              </a:spcBef>
              <a:spcAft>
                <a:spcPts val="0"/>
              </a:spcAft>
              <a:buClr>
                <a:srgbClr val="8DA9DB"/>
              </a:buClr>
              <a:buSzPts val="2800"/>
              <a:buFont typeface="Arial"/>
              <a:buChar char="•"/>
            </a:pPr>
            <a:r>
              <a:rPr lang="fr-FR" sz="2800">
                <a:solidFill>
                  <a:srgbClr val="1E4E79"/>
                </a:solidFill>
                <a:latin typeface="Arial"/>
                <a:ea typeface="Arial"/>
                <a:cs typeface="Arial"/>
                <a:sym typeface="Arial"/>
              </a:rPr>
              <a:t>Communauté.</a:t>
            </a:r>
            <a:endParaRPr/>
          </a:p>
          <a:p>
            <a:pPr indent="-457200" lvl="0" marL="2684463" marR="0" rtl="0" algn="l">
              <a:spcBef>
                <a:spcPts val="0"/>
              </a:spcBef>
              <a:spcAft>
                <a:spcPts val="0"/>
              </a:spcAft>
              <a:buClr>
                <a:srgbClr val="8DA9DB"/>
              </a:buClr>
              <a:buSzPts val="2800"/>
              <a:buFont typeface="Arial"/>
              <a:buChar char="•"/>
            </a:pPr>
            <a:r>
              <a:rPr lang="fr-FR" sz="2800">
                <a:solidFill>
                  <a:srgbClr val="1E4E79"/>
                </a:solidFill>
                <a:latin typeface="Arial"/>
                <a:ea typeface="Arial"/>
                <a:cs typeface="Arial"/>
                <a:sym typeface="Arial"/>
              </a:rPr>
              <a:t>Formations sanitaires.</a:t>
            </a:r>
            <a:endParaRPr/>
          </a:p>
        </p:txBody>
      </p:sp>
      <p:sp>
        <p:nvSpPr>
          <p:cNvPr id="378" name="Google Shape;378;p40"/>
          <p:cNvSpPr txBox="1"/>
          <p:nvPr/>
        </p:nvSpPr>
        <p:spPr>
          <a:xfrm>
            <a:off x="116146" y="724546"/>
            <a:ext cx="10300686"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a:solidFill>
                  <a:srgbClr val="1E4E79"/>
                </a:solidFill>
                <a:latin typeface="Arial"/>
                <a:ea typeface="Arial"/>
                <a:cs typeface="Arial"/>
                <a:sym typeface="Arial"/>
              </a:rPr>
              <a:t>Nécessité d’une évaluation</a:t>
            </a:r>
            <a:endParaRPr sz="2800">
              <a:solidFill>
                <a:srgbClr val="1E4E79"/>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500"/>
                                        <p:tgtEl>
                                          <p:spTgt spid="37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500"/>
                                        <p:tgtEl>
                                          <p:spTgt spid="37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500"/>
                                        <p:tgtEl>
                                          <p:spTgt spid="3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B081"/>
        </a:solidFill>
      </p:bgPr>
    </p:bg>
    <p:spTree>
      <p:nvGrpSpPr>
        <p:cNvPr id="382" name="Shape 382"/>
        <p:cNvGrpSpPr/>
        <p:nvPr/>
      </p:nvGrpSpPr>
      <p:grpSpPr>
        <a:xfrm>
          <a:off x="0" y="0"/>
          <a:ext cx="0" cy="0"/>
          <a:chOff x="0" y="0"/>
          <a:chExt cx="0" cy="0"/>
        </a:xfrm>
      </p:grpSpPr>
      <p:sp>
        <p:nvSpPr>
          <p:cNvPr id="383" name="Google Shape;383;p41"/>
          <p:cNvSpPr txBox="1"/>
          <p:nvPr/>
        </p:nvSpPr>
        <p:spPr>
          <a:xfrm>
            <a:off x="163443" y="0"/>
            <a:ext cx="5816303"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cap="none">
                <a:solidFill>
                  <a:srgbClr val="1E4E79"/>
                </a:solidFill>
                <a:latin typeface="Arial"/>
                <a:ea typeface="Arial"/>
                <a:cs typeface="Arial"/>
                <a:sym typeface="Arial"/>
              </a:rPr>
              <a:t>BILAN</a:t>
            </a:r>
            <a:endParaRPr/>
          </a:p>
        </p:txBody>
      </p:sp>
      <p:pic>
        <p:nvPicPr>
          <p:cNvPr id="384" name="Google Shape;384;p41"/>
          <p:cNvPicPr preferRelativeResize="0"/>
          <p:nvPr/>
        </p:nvPicPr>
        <p:blipFill rotWithShape="1">
          <a:blip r:embed="rId3">
            <a:alphaModFix/>
          </a:blip>
          <a:srcRect b="0" l="0" r="0" t="0"/>
          <a:stretch/>
        </p:blipFill>
        <p:spPr>
          <a:xfrm>
            <a:off x="10416832" y="5670970"/>
            <a:ext cx="1775168" cy="1187030"/>
          </a:xfrm>
          <a:prstGeom prst="rect">
            <a:avLst/>
          </a:prstGeom>
          <a:noFill/>
          <a:ln>
            <a:noFill/>
          </a:ln>
        </p:spPr>
      </p:pic>
      <p:sp>
        <p:nvSpPr>
          <p:cNvPr id="385" name="Google Shape;385;p41"/>
          <p:cNvSpPr txBox="1"/>
          <p:nvPr/>
        </p:nvSpPr>
        <p:spPr>
          <a:xfrm>
            <a:off x="694790" y="1155933"/>
            <a:ext cx="10802419" cy="3108543"/>
          </a:xfrm>
          <a:prstGeom prst="rect">
            <a:avLst/>
          </a:prstGeom>
          <a:solidFill>
            <a:srgbClr val="FFFF00"/>
          </a:solidFill>
          <a:ln>
            <a:noFill/>
          </a:ln>
          <a:effectLst>
            <a:outerShdw blurRad="190500" rotWithShape="0" algn="tr" dir="8100000" dist="114300">
              <a:srgbClr val="000000">
                <a:alpha val="40000"/>
              </a:srgbClr>
            </a:outerShdw>
          </a:effectLst>
        </p:spPr>
        <p:txBody>
          <a:bodyPr anchorCtr="0" anchor="t" bIns="45700" lIns="91425" spcFirstLastPara="1" rIns="91425" wrap="square" tIns="45700">
            <a:noAutofit/>
          </a:bodyPr>
          <a:lstStyle/>
          <a:p>
            <a:pPr indent="-457200" lvl="0" marL="45720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Le projet avance grâce à :</a:t>
            </a:r>
            <a:endParaRPr/>
          </a:p>
          <a:p>
            <a:pPr indent="-457200" lvl="0" marL="1074738" marR="0" rtl="0" algn="l">
              <a:spcBef>
                <a:spcPts val="0"/>
              </a:spcBef>
              <a:spcAft>
                <a:spcPts val="0"/>
              </a:spcAft>
              <a:buClr>
                <a:srgbClr val="8DA9DB"/>
              </a:buClr>
              <a:buSzPts val="2800"/>
              <a:buFont typeface="Arial"/>
              <a:buChar char="•"/>
            </a:pPr>
            <a:r>
              <a:rPr lang="fr-FR" sz="2800">
                <a:solidFill>
                  <a:srgbClr val="1E4E79"/>
                </a:solidFill>
                <a:latin typeface="Arial"/>
                <a:ea typeface="Arial"/>
                <a:cs typeface="Arial"/>
                <a:sym typeface="Arial"/>
              </a:rPr>
              <a:t>L’appui du Ministère de la santé.</a:t>
            </a:r>
            <a:endParaRPr/>
          </a:p>
          <a:p>
            <a:pPr indent="-457200" lvl="0" marL="1074738" marR="0" rtl="0" algn="l">
              <a:spcBef>
                <a:spcPts val="0"/>
              </a:spcBef>
              <a:spcAft>
                <a:spcPts val="0"/>
              </a:spcAft>
              <a:buClr>
                <a:srgbClr val="8DA9DB"/>
              </a:buClr>
              <a:buSzPts val="2800"/>
              <a:buFont typeface="Arial"/>
              <a:buChar char="•"/>
            </a:pPr>
            <a:r>
              <a:rPr lang="fr-FR" sz="2800">
                <a:solidFill>
                  <a:srgbClr val="1E4E79"/>
                </a:solidFill>
                <a:latin typeface="Arial"/>
                <a:ea typeface="Arial"/>
                <a:cs typeface="Arial"/>
                <a:sym typeface="Arial"/>
              </a:rPr>
              <a:t>L’appui des élus locaux et de la population.</a:t>
            </a:r>
            <a:endParaRPr/>
          </a:p>
          <a:p>
            <a:pPr indent="-457200" lvl="0" marL="1074738" marR="0" rtl="0" algn="l">
              <a:spcBef>
                <a:spcPts val="0"/>
              </a:spcBef>
              <a:spcAft>
                <a:spcPts val="0"/>
              </a:spcAft>
              <a:buClr>
                <a:srgbClr val="8DA9DB"/>
              </a:buClr>
              <a:buSzPts val="2800"/>
              <a:buFont typeface="Arial"/>
              <a:buChar char="•"/>
            </a:pPr>
            <a:r>
              <a:rPr lang="fr-FR" sz="2800">
                <a:solidFill>
                  <a:srgbClr val="1E4E79"/>
                </a:solidFill>
                <a:latin typeface="Arial"/>
                <a:ea typeface="Arial"/>
                <a:cs typeface="Arial"/>
                <a:sym typeface="Arial"/>
              </a:rPr>
              <a:t>La collaboration de médico Lions de France</a:t>
            </a:r>
            <a:endParaRPr/>
          </a:p>
          <a:p>
            <a:pPr indent="-457200" lvl="0" marL="1074738" marR="0" rtl="0" algn="l">
              <a:spcBef>
                <a:spcPts val="0"/>
              </a:spcBef>
              <a:spcAft>
                <a:spcPts val="0"/>
              </a:spcAft>
              <a:buClr>
                <a:srgbClr val="8DA9DB"/>
              </a:buClr>
              <a:buSzPts val="2800"/>
              <a:buFont typeface="Arial"/>
              <a:buChar char="•"/>
            </a:pPr>
            <a:r>
              <a:rPr lang="fr-FR" sz="2800">
                <a:solidFill>
                  <a:srgbClr val="1E4E79"/>
                </a:solidFill>
                <a:latin typeface="Arial"/>
                <a:ea typeface="Arial"/>
                <a:cs typeface="Arial"/>
                <a:sym typeface="Arial"/>
              </a:rPr>
              <a:t>L’engagement des membres du Lions clubs français </a:t>
            </a:r>
            <a:br>
              <a:rPr lang="fr-FR" sz="2800">
                <a:solidFill>
                  <a:srgbClr val="1E4E79"/>
                </a:solidFill>
                <a:latin typeface="Arial"/>
                <a:ea typeface="Arial"/>
                <a:cs typeface="Arial"/>
                <a:sym typeface="Arial"/>
              </a:rPr>
            </a:br>
            <a:r>
              <a:rPr lang="fr-FR" sz="2800">
                <a:solidFill>
                  <a:srgbClr val="1E4E79"/>
                </a:solidFill>
                <a:latin typeface="Arial"/>
                <a:ea typeface="Arial"/>
                <a:cs typeface="Arial"/>
                <a:sym typeface="Arial"/>
              </a:rPr>
              <a:t>du district Centre-Est, 11 Mitte Süd, 403 A2.</a:t>
            </a:r>
            <a:endParaRPr/>
          </a:p>
          <a:p>
            <a:pPr indent="-457200" lvl="0" marL="1074738" marR="0" rtl="0" algn="l">
              <a:spcBef>
                <a:spcPts val="0"/>
              </a:spcBef>
              <a:spcAft>
                <a:spcPts val="0"/>
              </a:spcAft>
              <a:buClr>
                <a:srgbClr val="8DA9DB"/>
              </a:buClr>
              <a:buSzPts val="2800"/>
              <a:buFont typeface="Arial"/>
              <a:buChar char="•"/>
            </a:pPr>
            <a:r>
              <a:rPr lang="fr-FR" sz="2800">
                <a:solidFill>
                  <a:srgbClr val="1E4E79"/>
                </a:solidFill>
                <a:latin typeface="Arial"/>
                <a:ea typeface="Arial"/>
                <a:cs typeface="Arial"/>
                <a:sym typeface="Arial"/>
              </a:rPr>
              <a:t>L’engagement du Lions Clubs International.</a:t>
            </a:r>
            <a:endParaRPr/>
          </a:p>
        </p:txBody>
      </p:sp>
      <p:pic>
        <p:nvPicPr>
          <p:cNvPr id="386" name="Google Shape;386;p41"/>
          <p:cNvPicPr preferRelativeResize="0"/>
          <p:nvPr/>
        </p:nvPicPr>
        <p:blipFill rotWithShape="1">
          <a:blip r:embed="rId4">
            <a:alphaModFix/>
          </a:blip>
          <a:srcRect b="0" l="0" r="0" t="0"/>
          <a:stretch/>
        </p:blipFill>
        <p:spPr>
          <a:xfrm>
            <a:off x="8138407" y="4589412"/>
            <a:ext cx="2278425" cy="1798690"/>
          </a:xfrm>
          <a:prstGeom prst="rect">
            <a:avLst/>
          </a:prstGeom>
          <a:noFill/>
          <a:ln>
            <a:noFill/>
          </a:ln>
        </p:spPr>
      </p:pic>
      <p:pic>
        <p:nvPicPr>
          <p:cNvPr id="387" name="Google Shape;387;p41"/>
          <p:cNvPicPr preferRelativeResize="0"/>
          <p:nvPr/>
        </p:nvPicPr>
        <p:blipFill rotWithShape="1">
          <a:blip r:embed="rId5">
            <a:alphaModFix/>
          </a:blip>
          <a:srcRect b="0" l="0" r="0" t="0"/>
          <a:stretch/>
        </p:blipFill>
        <p:spPr>
          <a:xfrm>
            <a:off x="206433" y="4364164"/>
            <a:ext cx="1404670" cy="2076311"/>
          </a:xfrm>
          <a:prstGeom prst="rect">
            <a:avLst/>
          </a:prstGeom>
          <a:noFill/>
          <a:ln>
            <a:noFill/>
          </a:ln>
        </p:spPr>
      </p:pic>
      <p:pic>
        <p:nvPicPr>
          <p:cNvPr id="388" name="Google Shape;388;p41"/>
          <p:cNvPicPr preferRelativeResize="0"/>
          <p:nvPr/>
        </p:nvPicPr>
        <p:blipFill rotWithShape="1">
          <a:blip r:embed="rId6">
            <a:alphaModFix/>
          </a:blip>
          <a:srcRect b="0" l="0" r="0" t="0"/>
          <a:stretch/>
        </p:blipFill>
        <p:spPr>
          <a:xfrm>
            <a:off x="1783733" y="4933184"/>
            <a:ext cx="2785136" cy="629662"/>
          </a:xfrm>
          <a:prstGeom prst="rect">
            <a:avLst/>
          </a:prstGeom>
          <a:noFill/>
          <a:ln>
            <a:noFill/>
          </a:ln>
        </p:spPr>
      </p:pic>
      <p:pic>
        <p:nvPicPr>
          <p:cNvPr id="389" name="Google Shape;389;p41"/>
          <p:cNvPicPr preferRelativeResize="0"/>
          <p:nvPr/>
        </p:nvPicPr>
        <p:blipFill rotWithShape="1">
          <a:blip r:embed="rId7">
            <a:alphaModFix/>
          </a:blip>
          <a:srcRect b="0" l="0" r="0" t="0"/>
          <a:stretch/>
        </p:blipFill>
        <p:spPr>
          <a:xfrm>
            <a:off x="4707622" y="4589412"/>
            <a:ext cx="1497661" cy="1625816"/>
          </a:xfrm>
          <a:prstGeom prst="rect">
            <a:avLst/>
          </a:prstGeom>
          <a:noFill/>
          <a:ln>
            <a:noFill/>
          </a:ln>
        </p:spPr>
      </p:pic>
      <p:pic>
        <p:nvPicPr>
          <p:cNvPr id="390" name="Google Shape;390;p41"/>
          <p:cNvPicPr preferRelativeResize="0"/>
          <p:nvPr/>
        </p:nvPicPr>
        <p:blipFill rotWithShape="1">
          <a:blip r:embed="rId8">
            <a:alphaModFix/>
          </a:blip>
          <a:srcRect b="0" l="0" r="0" t="0"/>
          <a:stretch/>
        </p:blipFill>
        <p:spPr>
          <a:xfrm>
            <a:off x="6323436" y="4484428"/>
            <a:ext cx="3699109" cy="15271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500"/>
                                        <p:tgtEl>
                                          <p:spTgt spid="38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500"/>
                                        <p:tgtEl>
                                          <p:spTgt spid="38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88"/>
                                        </p:tgtEl>
                                        <p:attrNameLst>
                                          <p:attrName>style.visibility</p:attrName>
                                        </p:attrNameLst>
                                      </p:cBhvr>
                                      <p:to>
                                        <p:strVal val="visible"/>
                                      </p:to>
                                    </p:set>
                                    <p:animEffect filter="fade" transition="in">
                                      <p:cBhvr>
                                        <p:cTn dur="500"/>
                                        <p:tgtEl>
                                          <p:spTgt spid="388"/>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389"/>
                                        </p:tgtEl>
                                        <p:attrNameLst>
                                          <p:attrName>style.visibility</p:attrName>
                                        </p:attrNameLst>
                                      </p:cBhvr>
                                      <p:to>
                                        <p:strVal val="visible"/>
                                      </p:to>
                                    </p:set>
                                    <p:animEffect filter="fade" transition="in">
                                      <p:cBhvr>
                                        <p:cTn dur="500"/>
                                        <p:tgtEl>
                                          <p:spTgt spid="389"/>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90"/>
                                        </p:tgtEl>
                                        <p:attrNameLst>
                                          <p:attrName>style.visibility</p:attrName>
                                        </p:attrNameLst>
                                      </p:cBhvr>
                                      <p:to>
                                        <p:strVal val="visible"/>
                                      </p:to>
                                    </p:set>
                                    <p:animEffect filter="fade" transition="in">
                                      <p:cBhvr>
                                        <p:cTn dur="500"/>
                                        <p:tgtEl>
                                          <p:spTgt spid="390"/>
                                        </p:tgtEl>
                                      </p:cBhvr>
                                    </p:animEffect>
                                  </p:childTnLst>
                                </p:cTn>
                              </p:par>
                            </p:childTnLst>
                          </p:cTn>
                        </p:par>
                        <p:par>
                          <p:cTn fill="hold">
                            <p:stCondLst>
                              <p:cond delay="2500"/>
                            </p:stCondLst>
                            <p:childTnLst>
                              <p:par>
                                <p:cTn fill="hold" nodeType="afterEffect" presetClass="entr" presetID="23" presetSubtype="16">
                                  <p:stCondLst>
                                    <p:cond delay="0"/>
                                  </p:stCondLst>
                                  <p:childTnLst>
                                    <p:set>
                                      <p:cBhvr>
                                        <p:cTn dur="1" fill="hold">
                                          <p:stCondLst>
                                            <p:cond delay="0"/>
                                          </p:stCondLst>
                                        </p:cTn>
                                        <p:tgtEl>
                                          <p:spTgt spid="386"/>
                                        </p:tgtEl>
                                        <p:attrNameLst>
                                          <p:attrName>style.visibility</p:attrName>
                                        </p:attrNameLst>
                                      </p:cBhvr>
                                      <p:to>
                                        <p:strVal val="visible"/>
                                      </p:to>
                                    </p:set>
                                    <p:anim calcmode="lin" valueType="num">
                                      <p:cBhvr additive="base">
                                        <p:cTn dur="500"/>
                                        <p:tgtEl>
                                          <p:spTgt spid="386"/>
                                        </p:tgtEl>
                                        <p:attrNameLst>
                                          <p:attrName>ppt_w</p:attrName>
                                        </p:attrNameLst>
                                      </p:cBhvr>
                                      <p:tavLst>
                                        <p:tav fmla="" tm="0">
                                          <p:val>
                                            <p:strVal val="0"/>
                                          </p:val>
                                        </p:tav>
                                        <p:tav fmla="" tm="100000">
                                          <p:val>
                                            <p:strVal val="#ppt_w"/>
                                          </p:val>
                                        </p:tav>
                                      </p:tavLst>
                                    </p:anim>
                                    <p:anim calcmode="lin" valueType="num">
                                      <p:cBhvr additive="base">
                                        <p:cTn dur="500"/>
                                        <p:tgtEl>
                                          <p:spTgt spid="38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B081"/>
        </a:solidFill>
      </p:bgPr>
    </p:bg>
    <p:spTree>
      <p:nvGrpSpPr>
        <p:cNvPr id="105" name="Shape 105"/>
        <p:cNvGrpSpPr/>
        <p:nvPr/>
      </p:nvGrpSpPr>
      <p:grpSpPr>
        <a:xfrm>
          <a:off x="0" y="0"/>
          <a:ext cx="0" cy="0"/>
          <a:chOff x="0" y="0"/>
          <a:chExt cx="0" cy="0"/>
        </a:xfrm>
      </p:grpSpPr>
      <p:pic>
        <p:nvPicPr>
          <p:cNvPr id="106" name="Google Shape;106;p15"/>
          <p:cNvPicPr preferRelativeResize="0"/>
          <p:nvPr/>
        </p:nvPicPr>
        <p:blipFill rotWithShape="1">
          <a:blip r:embed="rId3">
            <a:alphaModFix/>
          </a:blip>
          <a:srcRect b="0" l="0" r="0" t="0"/>
          <a:stretch/>
        </p:blipFill>
        <p:spPr>
          <a:xfrm>
            <a:off x="122272" y="976162"/>
            <a:ext cx="5630828" cy="5998363"/>
          </a:xfrm>
          <a:prstGeom prst="rect">
            <a:avLst/>
          </a:prstGeom>
          <a:noFill/>
          <a:ln>
            <a:noFill/>
          </a:ln>
        </p:spPr>
      </p:pic>
      <p:pic>
        <p:nvPicPr>
          <p:cNvPr id="107" name="Google Shape;107;p15"/>
          <p:cNvPicPr preferRelativeResize="0"/>
          <p:nvPr/>
        </p:nvPicPr>
        <p:blipFill rotWithShape="1">
          <a:blip r:embed="rId4">
            <a:alphaModFix/>
          </a:blip>
          <a:srcRect b="0" l="0" r="0" t="0"/>
          <a:stretch/>
        </p:blipFill>
        <p:spPr>
          <a:xfrm>
            <a:off x="1444653" y="644738"/>
            <a:ext cx="3384021" cy="6549718"/>
          </a:xfrm>
          <a:prstGeom prst="rect">
            <a:avLst/>
          </a:prstGeom>
          <a:noFill/>
          <a:ln>
            <a:noFill/>
          </a:ln>
          <a:effectLst>
            <a:outerShdw blurRad="139700" sx="103000" rotWithShape="0" algn="tr" dir="8100000" dist="12700" sy="103000">
              <a:srgbClr val="000000">
                <a:alpha val="46666"/>
              </a:srgbClr>
            </a:outerShdw>
          </a:effectLst>
        </p:spPr>
      </p:pic>
      <p:sp>
        <p:nvSpPr>
          <p:cNvPr id="108" name="Google Shape;108;p15"/>
          <p:cNvSpPr txBox="1"/>
          <p:nvPr/>
        </p:nvSpPr>
        <p:spPr>
          <a:xfrm>
            <a:off x="116151" y="89225"/>
            <a:ext cx="4360500" cy="831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fr-FR" sz="4800" u="none" cap="none" strike="noStrike">
                <a:solidFill>
                  <a:srgbClr val="1E4E79"/>
                </a:solidFill>
                <a:latin typeface="Arial"/>
                <a:ea typeface="Arial"/>
                <a:cs typeface="Arial"/>
                <a:sym typeface="Arial"/>
              </a:rPr>
              <a:t>CONTEXTE</a:t>
            </a:r>
            <a:endParaRPr/>
          </a:p>
        </p:txBody>
      </p:sp>
      <p:pic>
        <p:nvPicPr>
          <p:cNvPr id="109" name="Google Shape;109;p15"/>
          <p:cNvPicPr preferRelativeResize="0"/>
          <p:nvPr/>
        </p:nvPicPr>
        <p:blipFill rotWithShape="1">
          <a:blip r:embed="rId5">
            <a:alphaModFix/>
          </a:blip>
          <a:srcRect b="0" l="0" r="0" t="0"/>
          <a:stretch/>
        </p:blipFill>
        <p:spPr>
          <a:xfrm>
            <a:off x="10416832" y="5670970"/>
            <a:ext cx="1775168" cy="1187030"/>
          </a:xfrm>
          <a:prstGeom prst="rect">
            <a:avLst/>
          </a:prstGeom>
          <a:noFill/>
          <a:ln>
            <a:noFill/>
          </a:ln>
        </p:spPr>
      </p:pic>
      <p:sp>
        <p:nvSpPr>
          <p:cNvPr id="110" name="Google Shape;110;p15"/>
          <p:cNvSpPr txBox="1"/>
          <p:nvPr/>
        </p:nvSpPr>
        <p:spPr>
          <a:xfrm>
            <a:off x="5117065" y="89214"/>
            <a:ext cx="4777270"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a:solidFill>
                  <a:srgbClr val="1E4E79"/>
                </a:solidFill>
                <a:latin typeface="Arial"/>
                <a:ea typeface="Arial"/>
                <a:cs typeface="Arial"/>
                <a:sym typeface="Arial"/>
              </a:rPr>
              <a:t>Géolocalisation</a:t>
            </a:r>
            <a:endParaRPr/>
          </a:p>
        </p:txBody>
      </p:sp>
      <p:sp>
        <p:nvSpPr>
          <p:cNvPr id="111" name="Google Shape;111;p15"/>
          <p:cNvSpPr txBox="1"/>
          <p:nvPr/>
        </p:nvSpPr>
        <p:spPr>
          <a:xfrm>
            <a:off x="5753100" y="1333500"/>
            <a:ext cx="4700326" cy="95410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FR" sz="2800">
                <a:solidFill>
                  <a:srgbClr val="1E4E79"/>
                </a:solidFill>
                <a:latin typeface="Arial"/>
                <a:ea typeface="Arial"/>
                <a:cs typeface="Arial"/>
                <a:sym typeface="Arial"/>
              </a:rPr>
              <a:t>Pays de l’Afrique de l’Ouest </a:t>
            </a:r>
            <a:endParaRPr/>
          </a:p>
          <a:p>
            <a:pPr indent="0" lvl="0" marL="0" marR="0" rtl="0" algn="l">
              <a:spcBef>
                <a:spcPts val="0"/>
              </a:spcBef>
              <a:spcAft>
                <a:spcPts val="0"/>
              </a:spcAft>
              <a:buNone/>
            </a:pPr>
            <a:r>
              <a:rPr lang="fr-FR" sz="2800">
                <a:solidFill>
                  <a:srgbClr val="1E4E79"/>
                </a:solidFill>
                <a:latin typeface="Arial"/>
                <a:ea typeface="Arial"/>
                <a:cs typeface="Arial"/>
                <a:sym typeface="Arial"/>
              </a:rPr>
              <a:t>sur le golfe de Guinée</a:t>
            </a:r>
            <a:endParaRPr/>
          </a:p>
        </p:txBody>
      </p:sp>
      <p:pic>
        <p:nvPicPr>
          <p:cNvPr id="112" name="Google Shape;112;p15"/>
          <p:cNvPicPr preferRelativeResize="0"/>
          <p:nvPr/>
        </p:nvPicPr>
        <p:blipFill rotWithShape="1">
          <a:blip r:embed="rId6">
            <a:alphaModFix/>
          </a:blip>
          <a:srcRect b="0" l="0" r="0" t="0"/>
          <a:stretch/>
        </p:blipFill>
        <p:spPr>
          <a:xfrm>
            <a:off x="1642885" y="2918100"/>
            <a:ext cx="324028" cy="597002"/>
          </a:xfrm>
          <a:prstGeom prst="rect">
            <a:avLst/>
          </a:prstGeom>
          <a:noFill/>
          <a:ln>
            <a:noFill/>
          </a:ln>
          <a:effectLst>
            <a:outerShdw blurRad="88900" sx="124000" rotWithShape="0" algn="tr" sy="124000">
              <a:srgbClr val="000000">
                <a:alpha val="76862"/>
              </a:srgbClr>
            </a:outerShdw>
          </a:effectLst>
        </p:spPr>
      </p:pic>
      <p:sp>
        <p:nvSpPr>
          <p:cNvPr id="113" name="Google Shape;113;p15"/>
          <p:cNvSpPr txBox="1"/>
          <p:nvPr/>
        </p:nvSpPr>
        <p:spPr>
          <a:xfrm>
            <a:off x="6604090" y="2358090"/>
            <a:ext cx="4084773"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FR" sz="2800">
                <a:solidFill>
                  <a:srgbClr val="1E4E79"/>
                </a:solidFill>
                <a:latin typeface="Arial"/>
                <a:ea typeface="Arial"/>
                <a:cs typeface="Arial"/>
                <a:sym typeface="Arial"/>
              </a:rPr>
              <a:t>Département du Plateau</a:t>
            </a:r>
            <a:endParaRPr/>
          </a:p>
        </p:txBody>
      </p:sp>
      <p:sp>
        <p:nvSpPr>
          <p:cNvPr id="114" name="Google Shape;114;p15"/>
          <p:cNvSpPr txBox="1"/>
          <p:nvPr/>
        </p:nvSpPr>
        <p:spPr>
          <a:xfrm>
            <a:off x="3941404" y="2059250"/>
            <a:ext cx="17751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FR" sz="3200">
                <a:solidFill>
                  <a:srgbClr val="0070C0"/>
                </a:solidFill>
                <a:latin typeface="Arial"/>
                <a:ea typeface="Arial"/>
                <a:cs typeface="Arial"/>
                <a:sym typeface="Arial"/>
              </a:rPr>
              <a:t>Kétou</a:t>
            </a:r>
            <a:endParaRPr sz="3200">
              <a:solidFill>
                <a:srgbClr val="0070C0"/>
              </a:solidFill>
              <a:latin typeface="Arial"/>
              <a:ea typeface="Arial"/>
              <a:cs typeface="Arial"/>
              <a:sym typeface="Arial"/>
            </a:endParaRPr>
          </a:p>
        </p:txBody>
      </p:sp>
      <p:sp>
        <p:nvSpPr>
          <p:cNvPr id="115" name="Google Shape;115;p15"/>
          <p:cNvSpPr txBox="1"/>
          <p:nvPr/>
        </p:nvSpPr>
        <p:spPr>
          <a:xfrm>
            <a:off x="291625" y="3846525"/>
            <a:ext cx="27762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FR" sz="3200">
                <a:solidFill>
                  <a:srgbClr val="FF0000"/>
                </a:solidFill>
                <a:latin typeface="Arial"/>
                <a:ea typeface="Arial"/>
                <a:cs typeface="Arial"/>
                <a:sym typeface="Arial"/>
              </a:rPr>
              <a:t>Adja Ouéré</a:t>
            </a:r>
            <a:endParaRPr sz="3200">
              <a:solidFill>
                <a:srgbClr val="FF0000"/>
              </a:solidFill>
              <a:latin typeface="Arial"/>
              <a:ea typeface="Arial"/>
              <a:cs typeface="Arial"/>
              <a:sym typeface="Arial"/>
            </a:endParaRPr>
          </a:p>
        </p:txBody>
      </p:sp>
      <p:sp>
        <p:nvSpPr>
          <p:cNvPr id="116" name="Google Shape;116;p15"/>
          <p:cNvSpPr txBox="1"/>
          <p:nvPr/>
        </p:nvSpPr>
        <p:spPr>
          <a:xfrm>
            <a:off x="3929974" y="3354550"/>
            <a:ext cx="17751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FR" sz="3200">
                <a:solidFill>
                  <a:srgbClr val="FF00FF"/>
                </a:solidFill>
                <a:latin typeface="Arial"/>
                <a:ea typeface="Arial"/>
                <a:cs typeface="Arial"/>
                <a:sym typeface="Arial"/>
              </a:rPr>
              <a:t>Pobè</a:t>
            </a:r>
            <a:endParaRPr/>
          </a:p>
        </p:txBody>
      </p:sp>
      <p:sp>
        <p:nvSpPr>
          <p:cNvPr id="117" name="Google Shape;117;p15"/>
          <p:cNvSpPr txBox="1"/>
          <p:nvPr/>
        </p:nvSpPr>
        <p:spPr>
          <a:xfrm>
            <a:off x="3900919" y="5141425"/>
            <a:ext cx="20583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FR" sz="3200">
                <a:solidFill>
                  <a:srgbClr val="00FF00"/>
                </a:solidFill>
                <a:latin typeface="Arial"/>
                <a:ea typeface="Arial"/>
                <a:cs typeface="Arial"/>
                <a:sym typeface="Arial"/>
              </a:rPr>
              <a:t>Ifangni</a:t>
            </a:r>
            <a:endParaRPr sz="3200">
              <a:solidFill>
                <a:srgbClr val="00FF00"/>
              </a:solidFill>
              <a:latin typeface="Arial"/>
              <a:ea typeface="Arial"/>
              <a:cs typeface="Arial"/>
              <a:sym typeface="Arial"/>
            </a:endParaRPr>
          </a:p>
        </p:txBody>
      </p:sp>
      <p:sp>
        <p:nvSpPr>
          <p:cNvPr id="118" name="Google Shape;118;p15"/>
          <p:cNvSpPr txBox="1"/>
          <p:nvPr/>
        </p:nvSpPr>
        <p:spPr>
          <a:xfrm>
            <a:off x="1106003" y="4794000"/>
            <a:ext cx="17751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FR" sz="3200">
                <a:solidFill>
                  <a:srgbClr val="FFFF00"/>
                </a:solidFill>
                <a:latin typeface="Arial"/>
                <a:ea typeface="Arial"/>
                <a:cs typeface="Arial"/>
                <a:sym typeface="Arial"/>
              </a:rPr>
              <a:t>Sakété</a:t>
            </a:r>
            <a:endParaRPr/>
          </a:p>
        </p:txBody>
      </p:sp>
      <p:pic>
        <p:nvPicPr>
          <p:cNvPr id="119" name="Google Shape;119;p15"/>
          <p:cNvPicPr preferRelativeResize="0"/>
          <p:nvPr/>
        </p:nvPicPr>
        <p:blipFill rotWithShape="1">
          <a:blip r:embed="rId7">
            <a:alphaModFix/>
          </a:blip>
          <a:srcRect b="0" l="0" r="0" t="0"/>
          <a:stretch/>
        </p:blipFill>
        <p:spPr>
          <a:xfrm>
            <a:off x="6151054" y="3871776"/>
            <a:ext cx="4932491" cy="1115135"/>
          </a:xfrm>
          <a:prstGeom prst="rect">
            <a:avLst/>
          </a:prstGeom>
          <a:noFill/>
          <a:ln>
            <a:noFill/>
          </a:ln>
          <a:effectLst>
            <a:outerShdw blurRad="50800" rotWithShape="0" algn="t" dir="5400000" dist="38100">
              <a:srgbClr val="000000">
                <a:alpha val="40000"/>
              </a:srgbClr>
            </a:outerShdw>
          </a:effectLst>
        </p:spPr>
      </p:pic>
      <p:pic>
        <p:nvPicPr>
          <p:cNvPr id="120" name="Google Shape;120;p15"/>
          <p:cNvPicPr preferRelativeResize="0"/>
          <p:nvPr/>
        </p:nvPicPr>
        <p:blipFill rotWithShape="1">
          <a:blip r:embed="rId8">
            <a:alphaModFix/>
          </a:blip>
          <a:srcRect b="0" l="0" r="0" t="0"/>
          <a:stretch/>
        </p:blipFill>
        <p:spPr>
          <a:xfrm>
            <a:off x="1947700" y="976150"/>
            <a:ext cx="2117883" cy="5895177"/>
          </a:xfrm>
          <a:prstGeom prst="rect">
            <a:avLst/>
          </a:prstGeom>
          <a:noFill/>
          <a:ln>
            <a:noFill/>
          </a:ln>
          <a:effectLst>
            <a:outerShdw blurRad="50800" rotWithShape="0" algn="tr" dir="8100000" dist="38100">
              <a:srgbClr val="000000">
                <a:alpha val="64705"/>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8"/>
                                        </p:tgtEl>
                                        <p:attrNameLst>
                                          <p:attrName>style.visibility</p:attrName>
                                        </p:attrNameLst>
                                      </p:cBhvr>
                                      <p:to>
                                        <p:strVal val="visible"/>
                                      </p:to>
                                    </p:set>
                                    <p:animEffect filter="fade" transition="in">
                                      <p:cBhvr>
                                        <p:cTn dur="2500"/>
                                        <p:tgtEl>
                                          <p:spTgt spid="1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2500"/>
                                        <p:tgtEl>
                                          <p:spTgt spid="110"/>
                                        </p:tgtEl>
                                      </p:cBhvr>
                                    </p:animEffect>
                                  </p:childTnLst>
                                </p:cTn>
                              </p:par>
                            </p:childTnLst>
                          </p:cTn>
                        </p:par>
                        <p:par>
                          <p:cTn fill="hold">
                            <p:stCondLst>
                              <p:cond delay="2500"/>
                            </p:stCondLst>
                            <p:childTnLst>
                              <p:par>
                                <p:cTn fill="hold" nodeType="afterEffect" presetClass="entr" presetID="23" presetSubtype="16">
                                  <p:stCondLst>
                                    <p:cond delay="0"/>
                                  </p:stCondLst>
                                  <p:childTnLst>
                                    <p:set>
                                      <p:cBhvr>
                                        <p:cTn dur="1" fill="hold">
                                          <p:stCondLst>
                                            <p:cond delay="0"/>
                                          </p:stCondLst>
                                        </p:cTn>
                                        <p:tgtEl>
                                          <p:spTgt spid="106"/>
                                        </p:tgtEl>
                                        <p:attrNameLst>
                                          <p:attrName>style.visibility</p:attrName>
                                        </p:attrNameLst>
                                      </p:cBhvr>
                                      <p:to>
                                        <p:strVal val="visible"/>
                                      </p:to>
                                    </p:set>
                                    <p:anim calcmode="lin" valueType="num">
                                      <p:cBhvr additive="base">
                                        <p:cTn dur="4000"/>
                                        <p:tgtEl>
                                          <p:spTgt spid="106"/>
                                        </p:tgtEl>
                                        <p:attrNameLst>
                                          <p:attrName>ppt_w</p:attrName>
                                        </p:attrNameLst>
                                      </p:cBhvr>
                                      <p:tavLst>
                                        <p:tav fmla="" tm="0">
                                          <p:val>
                                            <p:strVal val="0"/>
                                          </p:val>
                                        </p:tav>
                                        <p:tav fmla="" tm="100000">
                                          <p:val>
                                            <p:strVal val="#ppt_w"/>
                                          </p:val>
                                        </p:tav>
                                      </p:tavLst>
                                    </p:anim>
                                    <p:anim calcmode="lin" valueType="num">
                                      <p:cBhvr additive="base">
                                        <p:cTn dur="4000"/>
                                        <p:tgtEl>
                                          <p:spTgt spid="10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
                                        </p:tgtEl>
                                        <p:attrNameLst>
                                          <p:attrName>style.visibility</p:attrName>
                                        </p:attrNameLst>
                                      </p:cBhvr>
                                      <p:to>
                                        <p:strVal val="visible"/>
                                      </p:to>
                                    </p:set>
                                    <p:animEffect filter="fade" transition="in">
                                      <p:cBhvr>
                                        <p:cTn dur="2500"/>
                                        <p:tgtEl>
                                          <p:spTgt spid="111"/>
                                        </p:tgtEl>
                                      </p:cBhvr>
                                    </p:animEffect>
                                  </p:childTnLst>
                                </p:cTn>
                              </p:par>
                            </p:childTnLst>
                          </p:cTn>
                        </p:par>
                        <p:par>
                          <p:cTn fill="hold">
                            <p:stCondLst>
                              <p:cond delay="2500"/>
                            </p:stCondLst>
                            <p:childTnLst>
                              <p:par>
                                <p:cTn fill="hold" nodeType="afterEffect" presetClass="entr" presetID="23" presetSubtype="16">
                                  <p:stCondLst>
                                    <p:cond delay="0"/>
                                  </p:stCondLst>
                                  <p:childTnLst>
                                    <p:set>
                                      <p:cBhvr>
                                        <p:cTn dur="1" fill="hold">
                                          <p:stCondLst>
                                            <p:cond delay="0"/>
                                          </p:stCondLst>
                                        </p:cTn>
                                        <p:tgtEl>
                                          <p:spTgt spid="112"/>
                                        </p:tgtEl>
                                        <p:attrNameLst>
                                          <p:attrName>style.visibility</p:attrName>
                                        </p:attrNameLst>
                                      </p:cBhvr>
                                      <p:to>
                                        <p:strVal val="visible"/>
                                      </p:to>
                                    </p:set>
                                    <p:anim calcmode="lin" valueType="num">
                                      <p:cBhvr additive="base">
                                        <p:cTn dur="4000"/>
                                        <p:tgtEl>
                                          <p:spTgt spid="112"/>
                                        </p:tgtEl>
                                        <p:attrNameLst>
                                          <p:attrName>ppt_w</p:attrName>
                                        </p:attrNameLst>
                                      </p:cBhvr>
                                      <p:tavLst>
                                        <p:tav fmla="" tm="0">
                                          <p:val>
                                            <p:strVal val="0"/>
                                          </p:val>
                                        </p:tav>
                                        <p:tav fmla="" tm="100000">
                                          <p:val>
                                            <p:strVal val="#ppt_w"/>
                                          </p:val>
                                        </p:tav>
                                      </p:tavLst>
                                    </p:anim>
                                    <p:anim calcmode="lin" valueType="num">
                                      <p:cBhvr additive="base">
                                        <p:cTn dur="4000"/>
                                        <p:tgtEl>
                                          <p:spTgt spid="11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2500"/>
                                        <p:tgtEl>
                                          <p:spTgt spid="113"/>
                                        </p:tgtEl>
                                      </p:cBhvr>
                                    </p:animEffect>
                                  </p:childTnLst>
                                </p:cTn>
                              </p:par>
                            </p:childTnLst>
                          </p:cTn>
                        </p:par>
                        <p:par>
                          <p:cTn fill="hold">
                            <p:stCondLst>
                              <p:cond delay="2500"/>
                            </p:stCondLst>
                            <p:childTnLst>
                              <p:par>
                                <p:cTn fill="hold" nodeType="afterEffect" presetClass="entr" presetID="23" presetSubtype="16">
                                  <p:stCondLst>
                                    <p:cond delay="0"/>
                                  </p:stCondLst>
                                  <p:childTnLst>
                                    <p:set>
                                      <p:cBhvr>
                                        <p:cTn dur="1" fill="hold">
                                          <p:stCondLst>
                                            <p:cond delay="0"/>
                                          </p:stCondLst>
                                        </p:cTn>
                                        <p:tgtEl>
                                          <p:spTgt spid="107"/>
                                        </p:tgtEl>
                                        <p:attrNameLst>
                                          <p:attrName>style.visibility</p:attrName>
                                        </p:attrNameLst>
                                      </p:cBhvr>
                                      <p:to>
                                        <p:strVal val="visible"/>
                                      </p:to>
                                    </p:set>
                                    <p:anim calcmode="lin" valueType="num">
                                      <p:cBhvr additive="base">
                                        <p:cTn dur="4000"/>
                                        <p:tgtEl>
                                          <p:spTgt spid="107"/>
                                        </p:tgtEl>
                                        <p:attrNameLst>
                                          <p:attrName>ppt_w</p:attrName>
                                        </p:attrNameLst>
                                      </p:cBhvr>
                                      <p:tavLst>
                                        <p:tav fmla="" tm="0">
                                          <p:val>
                                            <p:strVal val="0"/>
                                          </p:val>
                                        </p:tav>
                                        <p:tav fmla="" tm="100000">
                                          <p:val>
                                            <p:strVal val="#ppt_w"/>
                                          </p:val>
                                        </p:tav>
                                      </p:tavLst>
                                    </p:anim>
                                    <p:anim calcmode="lin" valueType="num">
                                      <p:cBhvr additive="base">
                                        <p:cTn dur="4000"/>
                                        <p:tgtEl>
                                          <p:spTgt spid="107"/>
                                        </p:tgtEl>
                                        <p:attrNameLst>
                                          <p:attrName>ppt_h</p:attrName>
                                        </p:attrNameLst>
                                      </p:cBhvr>
                                      <p:tavLst>
                                        <p:tav fmla="" tm="0">
                                          <p:val>
                                            <p:strVal val="0"/>
                                          </p:val>
                                        </p:tav>
                                        <p:tav fmla="" tm="100000">
                                          <p:val>
                                            <p:strVal val="#ppt_h"/>
                                          </p:val>
                                        </p:tav>
                                      </p:tavLst>
                                    </p:anim>
                                  </p:childTnLst>
                                </p:cTn>
                              </p:par>
                              <p:par>
                                <p:cTn fill="hold" nodeType="withEffect" presetClass="exit" presetID="10" presetSubtype="0">
                                  <p:stCondLst>
                                    <p:cond delay="0"/>
                                  </p:stCondLst>
                                  <p:childTnLst>
                                    <p:animEffect filter="fade" transition="out">
                                      <p:cBhvr>
                                        <p:cTn dur="2500"/>
                                        <p:tgtEl>
                                          <p:spTgt spid="106"/>
                                        </p:tgtEl>
                                      </p:cBhvr>
                                    </p:animEffect>
                                    <p:set>
                                      <p:cBhvr>
                                        <p:cTn dur="1" fill="hold">
                                          <p:stCondLst>
                                            <p:cond delay="2500"/>
                                          </p:stCondLst>
                                        </p:cTn>
                                        <p:tgtEl>
                                          <p:spTgt spid="10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2500"/>
                                        <p:tgtEl>
                                          <p:spTgt spid="112"/>
                                        </p:tgtEl>
                                      </p:cBhvr>
                                    </p:animEffect>
                                    <p:set>
                                      <p:cBhvr>
                                        <p:cTn dur="1" fill="hold">
                                          <p:stCondLst>
                                            <p:cond delay="2500"/>
                                          </p:stCondLst>
                                        </p:cTn>
                                        <p:tgtEl>
                                          <p:spTgt spid="11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2500"/>
                                        <p:tgtEl>
                                          <p:spTgt spid="120"/>
                                        </p:tgtEl>
                                      </p:cBhvr>
                                    </p:animEffect>
                                  </p:childTnLst>
                                </p:cTn>
                              </p:par>
                              <p:par>
                                <p:cTn fill="hold" nodeType="withEffect" presetClass="exit" presetID="10" presetSubtype="0">
                                  <p:stCondLst>
                                    <p:cond delay="0"/>
                                  </p:stCondLst>
                                  <p:childTnLst>
                                    <p:animEffect filter="fade" transition="out">
                                      <p:cBhvr>
                                        <p:cTn dur="2500"/>
                                        <p:tgtEl>
                                          <p:spTgt spid="107"/>
                                        </p:tgtEl>
                                      </p:cBhvr>
                                    </p:animEffect>
                                    <p:set>
                                      <p:cBhvr>
                                        <p:cTn dur="1" fill="hold">
                                          <p:stCondLst>
                                            <p:cond delay="2500"/>
                                          </p:stCondLst>
                                        </p:cTn>
                                        <p:tgtEl>
                                          <p:spTgt spid="10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2500"/>
                                        <p:tgtEl>
                                          <p:spTgt spid="1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gtEl>
                                        <p:attrNameLst>
                                          <p:attrName>style.visibility</p:attrName>
                                        </p:attrNameLst>
                                      </p:cBhvr>
                                      <p:to>
                                        <p:strVal val="visible"/>
                                      </p:to>
                                    </p:set>
                                    <p:animEffect filter="fade" transition="in">
                                      <p:cBhvr>
                                        <p:cTn dur="2500"/>
                                        <p:tgtEl>
                                          <p:spTgt spid="1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
                                        </p:tgtEl>
                                        <p:attrNameLst>
                                          <p:attrName>style.visibility</p:attrName>
                                        </p:attrNameLst>
                                      </p:cBhvr>
                                      <p:to>
                                        <p:strVal val="visible"/>
                                      </p:to>
                                    </p:set>
                                    <p:animEffect filter="fade" transition="in">
                                      <p:cBhvr>
                                        <p:cTn dur="2500"/>
                                        <p:tgtEl>
                                          <p:spTgt spid="1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2500"/>
                                        <p:tgtEl>
                                          <p:spTgt spid="1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2500"/>
                                        <p:tgtEl>
                                          <p:spTgt spid="1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2500"/>
                                        <p:tgtEl>
                                          <p:spTgt spid="1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B081"/>
        </a:solidFill>
      </p:bgPr>
    </p:bg>
    <p:spTree>
      <p:nvGrpSpPr>
        <p:cNvPr id="394" name="Shape 394"/>
        <p:cNvGrpSpPr/>
        <p:nvPr/>
      </p:nvGrpSpPr>
      <p:grpSpPr>
        <a:xfrm>
          <a:off x="0" y="0"/>
          <a:ext cx="0" cy="0"/>
          <a:chOff x="0" y="0"/>
          <a:chExt cx="0" cy="0"/>
        </a:xfrm>
      </p:grpSpPr>
      <p:sp>
        <p:nvSpPr>
          <p:cNvPr id="395" name="Google Shape;395;p42"/>
          <p:cNvSpPr txBox="1"/>
          <p:nvPr/>
        </p:nvSpPr>
        <p:spPr>
          <a:xfrm>
            <a:off x="116146" y="89214"/>
            <a:ext cx="11741074"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a:solidFill>
                  <a:srgbClr val="1E4E79"/>
                </a:solidFill>
                <a:latin typeface="Arial"/>
                <a:ea typeface="Arial"/>
                <a:cs typeface="Arial"/>
                <a:sym typeface="Arial"/>
              </a:rPr>
              <a:t>PALME D’OR</a:t>
            </a:r>
            <a:endParaRPr/>
          </a:p>
        </p:txBody>
      </p:sp>
      <p:sp>
        <p:nvSpPr>
          <p:cNvPr id="396" name="Google Shape;396;p42"/>
          <p:cNvSpPr txBox="1"/>
          <p:nvPr/>
        </p:nvSpPr>
        <p:spPr>
          <a:xfrm>
            <a:off x="116146" y="1001742"/>
            <a:ext cx="3835126" cy="5355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FR" sz="1800">
                <a:solidFill>
                  <a:srgbClr val="1E4E79"/>
                </a:solidFill>
                <a:latin typeface="Arial"/>
                <a:ea typeface="Arial"/>
                <a:cs typeface="Arial"/>
                <a:sym typeface="Arial"/>
              </a:rPr>
              <a:t>Le district Centre-Est s’est distingué à la convention nationale du Touquet en obtenant la Palme d’Or</a:t>
            </a:r>
            <a:br>
              <a:rPr lang="fr-FR" sz="1800">
                <a:solidFill>
                  <a:srgbClr val="1E4E79"/>
                </a:solidFill>
                <a:latin typeface="Arial"/>
                <a:ea typeface="Arial"/>
                <a:cs typeface="Arial"/>
                <a:sym typeface="Arial"/>
              </a:rPr>
            </a:br>
            <a:r>
              <a:rPr lang="fr-FR" sz="1800">
                <a:solidFill>
                  <a:srgbClr val="1E4E79"/>
                </a:solidFill>
                <a:latin typeface="Arial"/>
                <a:ea typeface="Arial"/>
                <a:cs typeface="Arial"/>
                <a:sym typeface="Arial"/>
              </a:rPr>
              <a:t>des Relations et Rencontres Internationales et de la Francophonie avec le dossier présenté par le club de Mercurey Côte Chalonnaise. </a:t>
            </a:r>
            <a:endParaRPr/>
          </a:p>
          <a:p>
            <a:pPr indent="0" lvl="0" marL="0" marR="0" rtl="0" algn="l">
              <a:spcBef>
                <a:spcPts val="0"/>
              </a:spcBef>
              <a:spcAft>
                <a:spcPts val="0"/>
              </a:spcAft>
              <a:buNone/>
            </a:pPr>
            <a:r>
              <a:rPr lang="fr-FR" sz="1800">
                <a:solidFill>
                  <a:srgbClr val="1E4E79"/>
                </a:solidFill>
                <a:latin typeface="Arial"/>
                <a:ea typeface="Arial"/>
                <a:cs typeface="Arial"/>
                <a:sym typeface="Arial"/>
              </a:rPr>
              <a:t>Ce prix récompense son action engagée depuis trois ans au Bénin pour venir à bout du diabète.</a:t>
            </a:r>
            <a:endParaRPr/>
          </a:p>
          <a:p>
            <a:pPr indent="0" lvl="0" marL="0" marR="0" rtl="0" algn="l">
              <a:spcBef>
                <a:spcPts val="0"/>
              </a:spcBef>
              <a:spcAft>
                <a:spcPts val="0"/>
              </a:spcAft>
              <a:buNone/>
            </a:pPr>
            <a:r>
              <a:rPr lang="fr-FR" sz="1800">
                <a:solidFill>
                  <a:srgbClr val="1E4E79"/>
                </a:solidFill>
                <a:latin typeface="Arial"/>
                <a:ea typeface="Arial"/>
                <a:cs typeface="Arial"/>
                <a:sym typeface="Arial"/>
              </a:rPr>
              <a:t>Rappelons que ce concours rend hommage au club ayant accompli au cours de l’une des trois dernières années une action phare, pérenne et remarquable sur le plan international, dans les domaines humanitaires et prioritairement humanistes et culturels.</a:t>
            </a:r>
            <a:endParaRPr/>
          </a:p>
        </p:txBody>
      </p:sp>
      <p:pic>
        <p:nvPicPr>
          <p:cNvPr id="397" name="Google Shape;397;p42"/>
          <p:cNvPicPr preferRelativeResize="0"/>
          <p:nvPr/>
        </p:nvPicPr>
        <p:blipFill rotWithShape="1">
          <a:blip r:embed="rId3">
            <a:alphaModFix/>
          </a:blip>
          <a:srcRect b="0" l="0" r="0" t="0"/>
          <a:stretch/>
        </p:blipFill>
        <p:spPr>
          <a:xfrm>
            <a:off x="4261880" y="821368"/>
            <a:ext cx="7802237" cy="5237413"/>
          </a:xfrm>
          <a:prstGeom prst="rect">
            <a:avLst/>
          </a:prstGeom>
          <a:noFill/>
          <a:ln>
            <a:noFill/>
          </a:ln>
          <a:effectLst>
            <a:outerShdw blurRad="190500" sx="102000" rotWithShape="0" algn="tr" dir="8100000" dist="38100" sy="102000">
              <a:srgbClr val="000000">
                <a:alpha val="40000"/>
              </a:srgbClr>
            </a:outerShdw>
          </a:effectLst>
        </p:spPr>
      </p:pic>
      <p:pic>
        <p:nvPicPr>
          <p:cNvPr id="398" name="Google Shape;398;p42"/>
          <p:cNvPicPr preferRelativeResize="0"/>
          <p:nvPr/>
        </p:nvPicPr>
        <p:blipFill rotWithShape="1">
          <a:blip r:embed="rId4">
            <a:alphaModFix/>
          </a:blip>
          <a:srcRect b="0" l="0" r="0" t="0"/>
          <a:stretch/>
        </p:blipFill>
        <p:spPr>
          <a:xfrm>
            <a:off x="4261879" y="689181"/>
            <a:ext cx="7802239" cy="5501786"/>
          </a:xfrm>
          <a:prstGeom prst="rect">
            <a:avLst/>
          </a:prstGeom>
          <a:noFill/>
          <a:ln>
            <a:noFill/>
          </a:ln>
          <a:effectLst>
            <a:outerShdw blurRad="190500" sx="102000" rotWithShape="0" algn="tr" dir="8100000" dist="38100" sy="102000">
              <a:srgbClr val="000000">
                <a:alpha val="40000"/>
              </a:srgbClr>
            </a:outerShdw>
          </a:effectLst>
        </p:spPr>
      </p:pic>
      <p:pic>
        <p:nvPicPr>
          <p:cNvPr id="399" name="Google Shape;399;p42"/>
          <p:cNvPicPr preferRelativeResize="0"/>
          <p:nvPr/>
        </p:nvPicPr>
        <p:blipFill rotWithShape="1">
          <a:blip r:embed="rId5">
            <a:alphaModFix/>
          </a:blip>
          <a:srcRect b="51710" l="0" r="0" t="1117"/>
          <a:stretch/>
        </p:blipFill>
        <p:spPr>
          <a:xfrm>
            <a:off x="4251673" y="821368"/>
            <a:ext cx="7822651" cy="5237413"/>
          </a:xfrm>
          <a:prstGeom prst="rect">
            <a:avLst/>
          </a:prstGeom>
          <a:noFill/>
          <a:ln>
            <a:noFill/>
          </a:ln>
          <a:effectLst>
            <a:outerShdw blurRad="190500" sx="102000" rotWithShape="0" algn="tr" dir="8100000" dist="38100" sy="102000">
              <a:srgbClr val="000000">
                <a:alpha val="40000"/>
              </a:srgbClr>
            </a:outerShdw>
          </a:effectLst>
        </p:spPr>
      </p:pic>
      <p:pic>
        <p:nvPicPr>
          <p:cNvPr id="400" name="Google Shape;400;p42"/>
          <p:cNvPicPr preferRelativeResize="0"/>
          <p:nvPr/>
        </p:nvPicPr>
        <p:blipFill rotWithShape="1">
          <a:blip r:embed="rId6">
            <a:alphaModFix/>
          </a:blip>
          <a:srcRect b="0" l="0" r="0" t="0"/>
          <a:stretch/>
        </p:blipFill>
        <p:spPr>
          <a:xfrm>
            <a:off x="10416832" y="5670970"/>
            <a:ext cx="1775168" cy="118703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6"/>
                                        </p:tgtEl>
                                        <p:attrNameLst>
                                          <p:attrName>style.visibility</p:attrName>
                                        </p:attrNameLst>
                                      </p:cBhvr>
                                      <p:to>
                                        <p:strVal val="visible"/>
                                      </p:to>
                                    </p:set>
                                    <p:animEffect filter="fade" transition="in">
                                      <p:cBhvr>
                                        <p:cTn dur="1000"/>
                                        <p:tgtEl>
                                          <p:spTgt spid="39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500"/>
                                        <p:tgtEl>
                                          <p:spTgt spid="3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500"/>
                                        <p:tgtEl>
                                          <p:spTgt spid="398"/>
                                        </p:tgtEl>
                                      </p:cBhvr>
                                    </p:animEffect>
                                  </p:childTnLst>
                                </p:cTn>
                              </p:par>
                              <p:par>
                                <p:cTn fill="hold" nodeType="withEffect" presetClass="exit" presetID="1" presetSubtype="0">
                                  <p:stCondLst>
                                    <p:cond delay="0"/>
                                  </p:stCondLst>
                                  <p:childTnLst>
                                    <p:set>
                                      <p:cBhvr>
                                        <p:cTn dur="1" fill="hold">
                                          <p:stCondLst>
                                            <p:cond delay="1"/>
                                          </p:stCondLst>
                                        </p:cTn>
                                        <p:tgtEl>
                                          <p:spTgt spid="39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500"/>
                                        <p:tgtEl>
                                          <p:spTgt spid="397"/>
                                        </p:tgtEl>
                                      </p:cBhvr>
                                    </p:animEffect>
                                  </p:childTnLst>
                                </p:cTn>
                              </p:par>
                              <p:par>
                                <p:cTn fill="hold" nodeType="withEffect" presetClass="exit" presetID="1" presetSubtype="0">
                                  <p:stCondLst>
                                    <p:cond delay="0"/>
                                  </p:stCondLst>
                                  <p:childTnLst>
                                    <p:set>
                                      <p:cBhvr>
                                        <p:cTn dur="1" fill="hold">
                                          <p:stCondLst>
                                            <p:cond delay="1"/>
                                          </p:stCondLst>
                                        </p:cTn>
                                        <p:tgtEl>
                                          <p:spTgt spid="39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B081"/>
        </a:solidFill>
      </p:bgPr>
    </p:bg>
    <p:spTree>
      <p:nvGrpSpPr>
        <p:cNvPr id="404" name="Shape 404"/>
        <p:cNvGrpSpPr/>
        <p:nvPr/>
      </p:nvGrpSpPr>
      <p:grpSpPr>
        <a:xfrm>
          <a:off x="0" y="0"/>
          <a:ext cx="0" cy="0"/>
          <a:chOff x="0" y="0"/>
          <a:chExt cx="0" cy="0"/>
        </a:xfrm>
      </p:grpSpPr>
      <p:sp>
        <p:nvSpPr>
          <p:cNvPr id="405" name="Google Shape;405;p43"/>
          <p:cNvSpPr txBox="1"/>
          <p:nvPr/>
        </p:nvSpPr>
        <p:spPr>
          <a:xfrm>
            <a:off x="116146" y="89214"/>
            <a:ext cx="5816303"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cap="none">
                <a:solidFill>
                  <a:srgbClr val="1E4E79"/>
                </a:solidFill>
                <a:latin typeface="Arial"/>
                <a:ea typeface="Arial"/>
                <a:cs typeface="Arial"/>
                <a:sym typeface="Arial"/>
              </a:rPr>
              <a:t>PERSPECTIVES</a:t>
            </a:r>
            <a:endParaRPr/>
          </a:p>
        </p:txBody>
      </p:sp>
      <p:pic>
        <p:nvPicPr>
          <p:cNvPr id="406" name="Google Shape;406;p43"/>
          <p:cNvPicPr preferRelativeResize="0"/>
          <p:nvPr/>
        </p:nvPicPr>
        <p:blipFill rotWithShape="1">
          <a:blip r:embed="rId3">
            <a:alphaModFix/>
          </a:blip>
          <a:srcRect b="0" l="0" r="0" t="0"/>
          <a:stretch/>
        </p:blipFill>
        <p:spPr>
          <a:xfrm>
            <a:off x="10416832" y="5670970"/>
            <a:ext cx="1775168" cy="1187030"/>
          </a:xfrm>
          <a:prstGeom prst="rect">
            <a:avLst/>
          </a:prstGeom>
          <a:noFill/>
          <a:ln>
            <a:noFill/>
          </a:ln>
        </p:spPr>
      </p:pic>
      <p:sp>
        <p:nvSpPr>
          <p:cNvPr id="407" name="Google Shape;407;p43"/>
          <p:cNvSpPr txBox="1"/>
          <p:nvPr/>
        </p:nvSpPr>
        <p:spPr>
          <a:xfrm>
            <a:off x="825418" y="876921"/>
            <a:ext cx="10802419" cy="1980000"/>
          </a:xfrm>
          <a:prstGeom prst="rect">
            <a:avLst/>
          </a:prstGeom>
          <a:solidFill>
            <a:srgbClr val="FFFF00"/>
          </a:solidFill>
          <a:ln>
            <a:noFill/>
          </a:ln>
          <a:effectLst>
            <a:outerShdw blurRad="190500" rotWithShape="0" algn="tr" dir="8100000" dist="114300">
              <a:srgbClr val="000000">
                <a:alpha val="40000"/>
              </a:srgbClr>
            </a:outerShdw>
          </a:effectLst>
        </p:spPr>
        <p:txBody>
          <a:bodyPr anchorCtr="0" anchor="t" bIns="45700" lIns="91425" spcFirstLastPara="1" rIns="91425" wrap="square" tIns="45700">
            <a:noAutofit/>
          </a:bodyPr>
          <a:lstStyle/>
          <a:p>
            <a:pPr indent="-457200" lvl="0" marL="45720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Nouvelles perspectives :</a:t>
            </a:r>
            <a:endParaRPr/>
          </a:p>
          <a:p>
            <a:pPr indent="-457200" lvl="0" marL="1703388" marR="0" rtl="0" algn="l">
              <a:spcBef>
                <a:spcPts val="0"/>
              </a:spcBef>
              <a:spcAft>
                <a:spcPts val="0"/>
              </a:spcAft>
              <a:buClr>
                <a:srgbClr val="8DA9DB"/>
              </a:buClr>
              <a:buSzPts val="2800"/>
              <a:buFont typeface="Arial"/>
              <a:buChar char="•"/>
            </a:pPr>
            <a:r>
              <a:rPr lang="fr-FR" sz="2800">
                <a:solidFill>
                  <a:srgbClr val="1E4E79"/>
                </a:solidFill>
                <a:latin typeface="Arial"/>
                <a:ea typeface="Arial"/>
                <a:cs typeface="Arial"/>
                <a:sym typeface="Arial"/>
              </a:rPr>
              <a:t>Valider officiellement nos outils pédagogiques.</a:t>
            </a:r>
            <a:endParaRPr/>
          </a:p>
          <a:p>
            <a:pPr indent="-457200" lvl="0" marL="1703388" marR="0" rtl="0" algn="l">
              <a:spcBef>
                <a:spcPts val="0"/>
              </a:spcBef>
              <a:spcAft>
                <a:spcPts val="0"/>
              </a:spcAft>
              <a:buClr>
                <a:srgbClr val="8DA9DB"/>
              </a:buClr>
              <a:buSzPts val="2800"/>
              <a:buFont typeface="Arial"/>
              <a:buChar char="•"/>
            </a:pPr>
            <a:r>
              <a:rPr lang="fr-FR" sz="2800">
                <a:solidFill>
                  <a:srgbClr val="1E4E79"/>
                </a:solidFill>
                <a:latin typeface="Arial"/>
                <a:ea typeface="Arial"/>
                <a:cs typeface="Arial"/>
                <a:sym typeface="Arial"/>
              </a:rPr>
              <a:t>Organiser de nouvelles formations.</a:t>
            </a:r>
            <a:endParaRPr/>
          </a:p>
          <a:p>
            <a:pPr indent="-457200" lvl="0" marL="1703388" marR="0" rtl="0" algn="l">
              <a:spcBef>
                <a:spcPts val="0"/>
              </a:spcBef>
              <a:spcAft>
                <a:spcPts val="0"/>
              </a:spcAft>
              <a:buClr>
                <a:srgbClr val="8DA9DB"/>
              </a:buClr>
              <a:buSzPts val="2800"/>
              <a:buFont typeface="Arial"/>
              <a:buChar char="•"/>
            </a:pPr>
            <a:r>
              <a:rPr lang="fr-FR" sz="2800">
                <a:solidFill>
                  <a:srgbClr val="1E4E79"/>
                </a:solidFill>
                <a:latin typeface="Arial"/>
                <a:ea typeface="Arial"/>
                <a:cs typeface="Arial"/>
                <a:sym typeface="Arial"/>
              </a:rPr>
              <a:t>Étendre le projet au département voisin de l’Ouémé</a:t>
            </a:r>
            <a:endParaRPr/>
          </a:p>
        </p:txBody>
      </p:sp>
      <p:pic>
        <p:nvPicPr>
          <p:cNvPr id="408" name="Google Shape;408;p43"/>
          <p:cNvPicPr preferRelativeResize="0"/>
          <p:nvPr/>
        </p:nvPicPr>
        <p:blipFill rotWithShape="1">
          <a:blip r:embed="rId4">
            <a:alphaModFix/>
          </a:blip>
          <a:srcRect b="0" l="0" r="0" t="0"/>
          <a:stretch/>
        </p:blipFill>
        <p:spPr>
          <a:xfrm>
            <a:off x="6226627" y="2977636"/>
            <a:ext cx="3541841" cy="3680737"/>
          </a:xfrm>
          <a:prstGeom prst="rect">
            <a:avLst/>
          </a:prstGeom>
          <a:noFill/>
          <a:ln>
            <a:noFill/>
          </a:ln>
          <a:effectLst>
            <a:outerShdw blurRad="292100" rotWithShape="0" algn="tl" dir="2700000" dist="139700">
              <a:srgbClr val="333333">
                <a:alpha val="64705"/>
              </a:srgbClr>
            </a:outerShdw>
          </a:effectLst>
        </p:spPr>
      </p:pic>
      <p:pic>
        <p:nvPicPr>
          <p:cNvPr id="409" name="Google Shape;409;p43"/>
          <p:cNvPicPr preferRelativeResize="0"/>
          <p:nvPr/>
        </p:nvPicPr>
        <p:blipFill rotWithShape="1">
          <a:blip r:embed="rId5">
            <a:alphaModFix/>
          </a:blip>
          <a:srcRect b="0" l="0" r="0" t="0"/>
          <a:stretch/>
        </p:blipFill>
        <p:spPr>
          <a:xfrm>
            <a:off x="3927268" y="2977636"/>
            <a:ext cx="2005181" cy="3644551"/>
          </a:xfrm>
          <a:prstGeom prst="rect">
            <a:avLst/>
          </a:prstGeom>
          <a:noFill/>
          <a:ln>
            <a:noFill/>
          </a:ln>
          <a:effectLst>
            <a:outerShdw blurRad="292100" rotWithShape="0" algn="tl" dir="2700000" dist="139700">
              <a:srgbClr val="333333">
                <a:alpha val="64705"/>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500"/>
                                        <p:tgtEl>
                                          <p:spTgt spid="40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07">
                                            <p:txEl>
                                              <p:pRg end="0" st="0"/>
                                            </p:txEl>
                                          </p:spTgt>
                                        </p:tgtEl>
                                        <p:attrNameLst>
                                          <p:attrName>style.visibility</p:attrName>
                                        </p:attrNameLst>
                                      </p:cBhvr>
                                      <p:to>
                                        <p:strVal val="visible"/>
                                      </p:to>
                                    </p:set>
                                    <p:animEffect filter="fade" transition="in">
                                      <p:cBhvr>
                                        <p:cTn dur="500"/>
                                        <p:tgtEl>
                                          <p:spTgt spid="407">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07">
                                            <p:txEl>
                                              <p:pRg end="1" st="1"/>
                                            </p:txEl>
                                          </p:spTgt>
                                        </p:tgtEl>
                                        <p:attrNameLst>
                                          <p:attrName>style.visibility</p:attrName>
                                        </p:attrNameLst>
                                      </p:cBhvr>
                                      <p:to>
                                        <p:strVal val="visible"/>
                                      </p:to>
                                    </p:set>
                                    <p:animEffect filter="fade" transition="in">
                                      <p:cBhvr>
                                        <p:cTn dur="500"/>
                                        <p:tgtEl>
                                          <p:spTgt spid="407">
                                            <p:txEl>
                                              <p:pRg end="1" st="1"/>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407">
                                            <p:txEl>
                                              <p:pRg end="2" st="2"/>
                                            </p:txEl>
                                          </p:spTgt>
                                        </p:tgtEl>
                                        <p:attrNameLst>
                                          <p:attrName>style.visibility</p:attrName>
                                        </p:attrNameLst>
                                      </p:cBhvr>
                                      <p:to>
                                        <p:strVal val="visible"/>
                                      </p:to>
                                    </p:set>
                                    <p:animEffect filter="fade" transition="in">
                                      <p:cBhvr>
                                        <p:cTn dur="500"/>
                                        <p:tgtEl>
                                          <p:spTgt spid="407">
                                            <p:txEl>
                                              <p:pRg end="2" st="2"/>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407">
                                            <p:txEl>
                                              <p:pRg end="3" st="3"/>
                                            </p:txEl>
                                          </p:spTgt>
                                        </p:tgtEl>
                                        <p:attrNameLst>
                                          <p:attrName>style.visibility</p:attrName>
                                        </p:attrNameLst>
                                      </p:cBhvr>
                                      <p:to>
                                        <p:strVal val="visible"/>
                                      </p:to>
                                    </p:set>
                                    <p:animEffect filter="fade" transition="in">
                                      <p:cBhvr>
                                        <p:cTn dur="500"/>
                                        <p:tgtEl>
                                          <p:spTgt spid="407">
                                            <p:txEl>
                                              <p:pRg end="3" st="3"/>
                                            </p:txEl>
                                          </p:spTgt>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409"/>
                                        </p:tgtEl>
                                        <p:attrNameLst>
                                          <p:attrName>style.visibility</p:attrName>
                                        </p:attrNameLst>
                                      </p:cBhvr>
                                      <p:to>
                                        <p:strVal val="visible"/>
                                      </p:to>
                                    </p:set>
                                    <p:animEffect filter="fade" transition="in">
                                      <p:cBhvr>
                                        <p:cTn dur="500"/>
                                        <p:tgtEl>
                                          <p:spTgt spid="409"/>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500"/>
                                        <p:tgtEl>
                                          <p:spTgt spid="4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B081"/>
        </a:solidFill>
      </p:bgPr>
    </p:bg>
    <p:spTree>
      <p:nvGrpSpPr>
        <p:cNvPr id="413" name="Shape 413"/>
        <p:cNvGrpSpPr/>
        <p:nvPr/>
      </p:nvGrpSpPr>
      <p:grpSpPr>
        <a:xfrm>
          <a:off x="0" y="0"/>
          <a:ext cx="0" cy="0"/>
          <a:chOff x="0" y="0"/>
          <a:chExt cx="0" cy="0"/>
        </a:xfrm>
      </p:grpSpPr>
      <p:sp>
        <p:nvSpPr>
          <p:cNvPr id="414" name="Google Shape;414;p44"/>
          <p:cNvSpPr txBox="1"/>
          <p:nvPr/>
        </p:nvSpPr>
        <p:spPr>
          <a:xfrm>
            <a:off x="171837" y="348627"/>
            <a:ext cx="11848327" cy="230832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fr-FR" sz="4800" cap="none">
                <a:solidFill>
                  <a:srgbClr val="1E4E79"/>
                </a:solidFill>
                <a:latin typeface="Arial"/>
                <a:ea typeface="Arial"/>
                <a:cs typeface="Arial"/>
                <a:sym typeface="Arial"/>
              </a:rPr>
              <a:t>MERCI A TOUS LES ACTEURS</a:t>
            </a:r>
            <a:br>
              <a:rPr b="1" lang="fr-FR" sz="4800" cap="none">
                <a:solidFill>
                  <a:srgbClr val="1E4E79"/>
                </a:solidFill>
                <a:latin typeface="Arial"/>
                <a:ea typeface="Arial"/>
                <a:cs typeface="Arial"/>
                <a:sym typeface="Arial"/>
              </a:rPr>
            </a:br>
            <a:r>
              <a:rPr b="1" lang="fr-FR" sz="4800" cap="none">
                <a:solidFill>
                  <a:srgbClr val="1E4E79"/>
                </a:solidFill>
                <a:latin typeface="Arial"/>
                <a:ea typeface="Arial"/>
                <a:cs typeface="Arial"/>
                <a:sym typeface="Arial"/>
              </a:rPr>
              <a:t>QUI ONT CONTRIBUÉ </a:t>
            </a:r>
            <a:endParaRPr/>
          </a:p>
          <a:p>
            <a:pPr indent="0" lvl="0" marL="0" marR="0" rtl="0" algn="ctr">
              <a:spcBef>
                <a:spcPts val="0"/>
              </a:spcBef>
              <a:spcAft>
                <a:spcPts val="0"/>
              </a:spcAft>
              <a:buNone/>
            </a:pPr>
            <a:r>
              <a:rPr b="1" lang="fr-FR" sz="4800" cap="none">
                <a:solidFill>
                  <a:srgbClr val="1E4E79"/>
                </a:solidFill>
                <a:latin typeface="Arial"/>
                <a:ea typeface="Arial"/>
                <a:cs typeface="Arial"/>
                <a:sym typeface="Arial"/>
              </a:rPr>
              <a:t>A LA RÉUSSITE DE  NOS MISSIONS</a:t>
            </a:r>
            <a:endParaRPr/>
          </a:p>
        </p:txBody>
      </p:sp>
      <p:pic>
        <p:nvPicPr>
          <p:cNvPr id="415" name="Google Shape;415;p44"/>
          <p:cNvPicPr preferRelativeResize="0"/>
          <p:nvPr/>
        </p:nvPicPr>
        <p:blipFill rotWithShape="1">
          <a:blip r:embed="rId3">
            <a:alphaModFix/>
          </a:blip>
          <a:srcRect b="0" l="0" r="0" t="0"/>
          <a:stretch/>
        </p:blipFill>
        <p:spPr>
          <a:xfrm>
            <a:off x="10416832" y="5670970"/>
            <a:ext cx="1775168" cy="1187030"/>
          </a:xfrm>
          <a:prstGeom prst="rect">
            <a:avLst/>
          </a:prstGeom>
          <a:noFill/>
          <a:ln>
            <a:noFill/>
          </a:ln>
        </p:spPr>
      </p:pic>
      <p:pic>
        <p:nvPicPr>
          <p:cNvPr id="416" name="Google Shape;416;p44"/>
          <p:cNvPicPr preferRelativeResize="0"/>
          <p:nvPr/>
        </p:nvPicPr>
        <p:blipFill rotWithShape="1">
          <a:blip r:embed="rId4">
            <a:alphaModFix/>
          </a:blip>
          <a:srcRect b="0" l="0" r="0" t="0"/>
          <a:stretch/>
        </p:blipFill>
        <p:spPr>
          <a:xfrm>
            <a:off x="355361" y="4902529"/>
            <a:ext cx="3737952" cy="845077"/>
          </a:xfrm>
          <a:prstGeom prst="rect">
            <a:avLst/>
          </a:prstGeom>
          <a:noFill/>
          <a:ln>
            <a:noFill/>
          </a:ln>
          <a:effectLst>
            <a:outerShdw blurRad="228600" rotWithShape="0" algn="tl" dir="2700000" dist="127000">
              <a:srgbClr val="000000">
                <a:alpha val="52941"/>
              </a:srgbClr>
            </a:outerShdw>
          </a:effectLst>
        </p:spPr>
      </p:pic>
      <p:pic>
        <p:nvPicPr>
          <p:cNvPr id="417" name="Google Shape;417;p44"/>
          <p:cNvPicPr preferRelativeResize="0"/>
          <p:nvPr/>
        </p:nvPicPr>
        <p:blipFill rotWithShape="1">
          <a:blip r:embed="rId5">
            <a:alphaModFix/>
          </a:blip>
          <a:srcRect b="0" l="0" r="0" t="0"/>
          <a:stretch/>
        </p:blipFill>
        <p:spPr>
          <a:xfrm>
            <a:off x="10291217" y="2950501"/>
            <a:ext cx="1320590" cy="1952028"/>
          </a:xfrm>
          <a:prstGeom prst="rect">
            <a:avLst/>
          </a:prstGeom>
          <a:solidFill>
            <a:schemeClr val="lt1"/>
          </a:solidFill>
          <a:ln>
            <a:noFill/>
          </a:ln>
          <a:effectLst>
            <a:outerShdw blurRad="228600" rotWithShape="0" algn="tl" dir="2700000" dist="127000">
              <a:srgbClr val="000000">
                <a:alpha val="52941"/>
              </a:srgbClr>
            </a:outerShdw>
          </a:effectLst>
        </p:spPr>
      </p:pic>
      <p:pic>
        <p:nvPicPr>
          <p:cNvPr id="418" name="Google Shape;418;p44"/>
          <p:cNvPicPr preferRelativeResize="0"/>
          <p:nvPr/>
        </p:nvPicPr>
        <p:blipFill rotWithShape="1">
          <a:blip r:embed="rId6">
            <a:alphaModFix/>
          </a:blip>
          <a:srcRect b="0" l="0" r="0" t="0"/>
          <a:stretch/>
        </p:blipFill>
        <p:spPr>
          <a:xfrm>
            <a:off x="6513268" y="3541701"/>
            <a:ext cx="3265105" cy="988468"/>
          </a:xfrm>
          <a:prstGeom prst="rect">
            <a:avLst/>
          </a:prstGeom>
          <a:solidFill>
            <a:schemeClr val="lt1"/>
          </a:solidFill>
          <a:ln>
            <a:noFill/>
          </a:ln>
          <a:effectLst>
            <a:outerShdw blurRad="228600" rotWithShape="0" algn="tl" dir="2700000" dist="127000">
              <a:srgbClr val="000000">
                <a:alpha val="52941"/>
              </a:srgbClr>
            </a:outerShdw>
          </a:effectLst>
        </p:spPr>
      </p:pic>
      <p:pic>
        <p:nvPicPr>
          <p:cNvPr id="419" name="Google Shape;419;p44"/>
          <p:cNvPicPr preferRelativeResize="0"/>
          <p:nvPr/>
        </p:nvPicPr>
        <p:blipFill rotWithShape="1">
          <a:blip r:embed="rId7">
            <a:alphaModFix/>
          </a:blip>
          <a:srcRect b="0" l="0" r="0" t="0"/>
          <a:stretch/>
        </p:blipFill>
        <p:spPr>
          <a:xfrm>
            <a:off x="6350782" y="4902529"/>
            <a:ext cx="3685652" cy="1474779"/>
          </a:xfrm>
          <a:prstGeom prst="rect">
            <a:avLst/>
          </a:prstGeom>
          <a:solidFill>
            <a:schemeClr val="lt1"/>
          </a:solidFill>
          <a:ln>
            <a:noFill/>
          </a:ln>
          <a:effectLst>
            <a:outerShdw blurRad="228600" rotWithShape="0" algn="tl" dir="2700000" dist="127000">
              <a:srgbClr val="000000">
                <a:alpha val="52941"/>
              </a:srgbClr>
            </a:outerShdw>
          </a:effectLst>
        </p:spPr>
      </p:pic>
      <p:pic>
        <p:nvPicPr>
          <p:cNvPr id="420" name="Google Shape;420;p44"/>
          <p:cNvPicPr preferRelativeResize="0"/>
          <p:nvPr/>
        </p:nvPicPr>
        <p:blipFill rotWithShape="1">
          <a:blip r:embed="rId8">
            <a:alphaModFix/>
          </a:blip>
          <a:srcRect b="0" l="0" r="0" t="0"/>
          <a:stretch/>
        </p:blipFill>
        <p:spPr>
          <a:xfrm>
            <a:off x="277096" y="2882241"/>
            <a:ext cx="2087457" cy="1647928"/>
          </a:xfrm>
          <a:prstGeom prst="rect">
            <a:avLst/>
          </a:prstGeom>
          <a:solidFill>
            <a:schemeClr val="lt1"/>
          </a:solidFill>
          <a:ln>
            <a:noFill/>
          </a:ln>
          <a:effectLst>
            <a:outerShdw blurRad="228600" rotWithShape="0" algn="tl" dir="2700000" dist="127000">
              <a:srgbClr val="000000">
                <a:alpha val="52941"/>
              </a:srgbClr>
            </a:outerShdw>
          </a:effectLst>
        </p:spPr>
      </p:pic>
      <p:pic>
        <p:nvPicPr>
          <p:cNvPr id="421" name="Google Shape;421;p44"/>
          <p:cNvPicPr preferRelativeResize="0"/>
          <p:nvPr/>
        </p:nvPicPr>
        <p:blipFill rotWithShape="1">
          <a:blip r:embed="rId9">
            <a:alphaModFix/>
          </a:blip>
          <a:srcRect b="0" l="0" r="0" t="0"/>
          <a:stretch/>
        </p:blipFill>
        <p:spPr>
          <a:xfrm>
            <a:off x="2692946" y="3054227"/>
            <a:ext cx="3575013" cy="1475942"/>
          </a:xfrm>
          <a:prstGeom prst="rect">
            <a:avLst/>
          </a:prstGeom>
          <a:solidFill>
            <a:schemeClr val="lt1"/>
          </a:solidFill>
          <a:ln>
            <a:noFill/>
          </a:ln>
          <a:effectLst>
            <a:outerShdw blurRad="228600" rotWithShape="0" algn="tl" dir="2700000" dist="127000">
              <a:srgbClr val="000000">
                <a:alpha val="52941"/>
              </a:srgbClr>
            </a:outerShdw>
          </a:effectLst>
        </p:spPr>
      </p:pic>
      <p:pic>
        <p:nvPicPr>
          <p:cNvPr id="422" name="Google Shape;422;p44"/>
          <p:cNvPicPr preferRelativeResize="0"/>
          <p:nvPr/>
        </p:nvPicPr>
        <p:blipFill rotWithShape="1">
          <a:blip r:embed="rId10">
            <a:alphaModFix/>
          </a:blip>
          <a:srcRect b="0" l="0" r="0" t="0"/>
          <a:stretch/>
        </p:blipFill>
        <p:spPr>
          <a:xfrm>
            <a:off x="4453845" y="4902529"/>
            <a:ext cx="1481956" cy="1608767"/>
          </a:xfrm>
          <a:prstGeom prst="rect">
            <a:avLst/>
          </a:prstGeom>
          <a:solidFill>
            <a:schemeClr val="lt1"/>
          </a:solidFill>
          <a:ln>
            <a:noFill/>
          </a:ln>
          <a:effectLst>
            <a:outerShdw blurRad="228600" rotWithShape="0" algn="tl" dir="2700000" dist="127000">
              <a:srgbClr val="000000">
                <a:alpha val="52941"/>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14">
                                            <p:txEl>
                                              <p:pRg end="0" st="0"/>
                                            </p:txEl>
                                          </p:spTgt>
                                        </p:tgtEl>
                                        <p:attrNameLst>
                                          <p:attrName>style.visibility</p:attrName>
                                        </p:attrNameLst>
                                      </p:cBhvr>
                                      <p:to>
                                        <p:strVal val="visible"/>
                                      </p:to>
                                    </p:set>
                                    <p:animEffect filter="fade" transition="in">
                                      <p:cBhvr>
                                        <p:cTn dur="1000"/>
                                        <p:tgtEl>
                                          <p:spTgt spid="414">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414">
                                            <p:txEl>
                                              <p:pRg end="1" st="1"/>
                                            </p:txEl>
                                          </p:spTgt>
                                        </p:tgtEl>
                                        <p:attrNameLst>
                                          <p:attrName>style.visibility</p:attrName>
                                        </p:attrNameLst>
                                      </p:cBhvr>
                                      <p:to>
                                        <p:strVal val="visible"/>
                                      </p:to>
                                    </p:set>
                                    <p:animEffect filter="fade" transition="in">
                                      <p:cBhvr>
                                        <p:cTn dur="1000"/>
                                        <p:tgtEl>
                                          <p:spTgt spid="414">
                                            <p:txEl>
                                              <p:pRg end="1" st="1"/>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500"/>
                                        <p:tgtEl>
                                          <p:spTgt spid="420"/>
                                        </p:tgtEl>
                                      </p:cBhvr>
                                    </p:animEffect>
                                  </p:childTnLst>
                                </p:cTn>
                              </p:par>
                            </p:childTnLst>
                          </p:cTn>
                        </p:par>
                        <p:par>
                          <p:cTn fill="hold">
                            <p:stCondLst>
                              <p:cond delay="1500"/>
                            </p:stCondLst>
                            <p:childTnLst>
                              <p:par>
                                <p:cTn fill="hold" nodeType="afterEffect" presetClass="entr" presetID="10" presetSubtype="0">
                                  <p:stCondLst>
                                    <p:cond delay="1000"/>
                                  </p:stCondLst>
                                  <p:childTnLst>
                                    <p:set>
                                      <p:cBhvr>
                                        <p:cTn dur="1" fill="hold">
                                          <p:stCondLst>
                                            <p:cond delay="0"/>
                                          </p:stCondLst>
                                        </p:cTn>
                                        <p:tgtEl>
                                          <p:spTgt spid="421"/>
                                        </p:tgtEl>
                                        <p:attrNameLst>
                                          <p:attrName>style.visibility</p:attrName>
                                        </p:attrNameLst>
                                      </p:cBhvr>
                                      <p:to>
                                        <p:strVal val="visible"/>
                                      </p:to>
                                    </p:set>
                                    <p:animEffect filter="fade" transition="in">
                                      <p:cBhvr>
                                        <p:cTn dur="500"/>
                                        <p:tgtEl>
                                          <p:spTgt spid="421"/>
                                        </p:tgtEl>
                                      </p:cBhvr>
                                    </p:animEffect>
                                  </p:childTnLst>
                                </p:cTn>
                              </p:par>
                            </p:childTnLst>
                          </p:cTn>
                        </p:par>
                        <p:par>
                          <p:cTn fill="hold">
                            <p:stCondLst>
                              <p:cond delay="2000"/>
                            </p:stCondLst>
                            <p:childTnLst>
                              <p:par>
                                <p:cTn fill="hold" nodeType="afterEffect" presetClass="entr" presetID="10" presetSubtype="0">
                                  <p:stCondLst>
                                    <p:cond delay="1000"/>
                                  </p:stCondLst>
                                  <p:childTnLst>
                                    <p:set>
                                      <p:cBhvr>
                                        <p:cTn dur="1" fill="hold">
                                          <p:stCondLst>
                                            <p:cond delay="0"/>
                                          </p:stCondLst>
                                        </p:cTn>
                                        <p:tgtEl>
                                          <p:spTgt spid="418"/>
                                        </p:tgtEl>
                                        <p:attrNameLst>
                                          <p:attrName>style.visibility</p:attrName>
                                        </p:attrNameLst>
                                      </p:cBhvr>
                                      <p:to>
                                        <p:strVal val="visible"/>
                                      </p:to>
                                    </p:set>
                                    <p:animEffect filter="fade" transition="in">
                                      <p:cBhvr>
                                        <p:cTn dur="500"/>
                                        <p:tgtEl>
                                          <p:spTgt spid="418"/>
                                        </p:tgtEl>
                                      </p:cBhvr>
                                    </p:animEffect>
                                  </p:childTnLst>
                                </p:cTn>
                              </p:par>
                            </p:childTnLst>
                          </p:cTn>
                        </p:par>
                        <p:par>
                          <p:cTn fill="hold">
                            <p:stCondLst>
                              <p:cond delay="2500"/>
                            </p:stCondLst>
                            <p:childTnLst>
                              <p:par>
                                <p:cTn fill="hold" nodeType="afterEffect" presetClass="entr" presetID="10" presetSubtype="0">
                                  <p:stCondLst>
                                    <p:cond delay="1000"/>
                                  </p:stCondLst>
                                  <p:childTnLst>
                                    <p:set>
                                      <p:cBhvr>
                                        <p:cTn dur="1" fill="hold">
                                          <p:stCondLst>
                                            <p:cond delay="0"/>
                                          </p:stCondLst>
                                        </p:cTn>
                                        <p:tgtEl>
                                          <p:spTgt spid="417"/>
                                        </p:tgtEl>
                                        <p:attrNameLst>
                                          <p:attrName>style.visibility</p:attrName>
                                        </p:attrNameLst>
                                      </p:cBhvr>
                                      <p:to>
                                        <p:strVal val="visible"/>
                                      </p:to>
                                    </p:set>
                                    <p:animEffect filter="fade" transition="in">
                                      <p:cBhvr>
                                        <p:cTn dur="500"/>
                                        <p:tgtEl>
                                          <p:spTgt spid="417"/>
                                        </p:tgtEl>
                                      </p:cBhvr>
                                    </p:animEffect>
                                  </p:childTnLst>
                                </p:cTn>
                              </p:par>
                            </p:childTnLst>
                          </p:cTn>
                        </p:par>
                        <p:par>
                          <p:cTn fill="hold">
                            <p:stCondLst>
                              <p:cond delay="3000"/>
                            </p:stCondLst>
                            <p:childTnLst>
                              <p:par>
                                <p:cTn fill="hold" nodeType="afterEffect" presetClass="entr" presetID="10" presetSubtype="0">
                                  <p:stCondLst>
                                    <p:cond delay="1000"/>
                                  </p:stCondLst>
                                  <p:childTnLst>
                                    <p:set>
                                      <p:cBhvr>
                                        <p:cTn dur="1" fill="hold">
                                          <p:stCondLst>
                                            <p:cond delay="0"/>
                                          </p:stCondLst>
                                        </p:cTn>
                                        <p:tgtEl>
                                          <p:spTgt spid="416"/>
                                        </p:tgtEl>
                                        <p:attrNameLst>
                                          <p:attrName>style.visibility</p:attrName>
                                        </p:attrNameLst>
                                      </p:cBhvr>
                                      <p:to>
                                        <p:strVal val="visible"/>
                                      </p:to>
                                    </p:set>
                                    <p:animEffect filter="fade" transition="in">
                                      <p:cBhvr>
                                        <p:cTn dur="500"/>
                                        <p:tgtEl>
                                          <p:spTgt spid="416"/>
                                        </p:tgtEl>
                                      </p:cBhvr>
                                    </p:animEffect>
                                  </p:childTnLst>
                                </p:cTn>
                              </p:par>
                            </p:childTnLst>
                          </p:cTn>
                        </p:par>
                        <p:par>
                          <p:cTn fill="hold">
                            <p:stCondLst>
                              <p:cond delay="3500"/>
                            </p:stCondLst>
                            <p:childTnLst>
                              <p:par>
                                <p:cTn fill="hold" nodeType="afterEffect" presetClass="entr" presetID="10" presetSubtype="0">
                                  <p:stCondLst>
                                    <p:cond delay="1000"/>
                                  </p:stCondLst>
                                  <p:childTnLst>
                                    <p:set>
                                      <p:cBhvr>
                                        <p:cTn dur="1" fill="hold">
                                          <p:stCondLst>
                                            <p:cond delay="0"/>
                                          </p:stCondLst>
                                        </p:cTn>
                                        <p:tgtEl>
                                          <p:spTgt spid="422"/>
                                        </p:tgtEl>
                                        <p:attrNameLst>
                                          <p:attrName>style.visibility</p:attrName>
                                        </p:attrNameLst>
                                      </p:cBhvr>
                                      <p:to>
                                        <p:strVal val="visible"/>
                                      </p:to>
                                    </p:set>
                                    <p:animEffect filter="fade" transition="in">
                                      <p:cBhvr>
                                        <p:cTn dur="500"/>
                                        <p:tgtEl>
                                          <p:spTgt spid="422"/>
                                        </p:tgtEl>
                                      </p:cBhvr>
                                    </p:animEffect>
                                  </p:childTnLst>
                                </p:cTn>
                              </p:par>
                            </p:childTnLst>
                          </p:cTn>
                        </p:par>
                        <p:par>
                          <p:cTn fill="hold">
                            <p:stCondLst>
                              <p:cond delay="4000"/>
                            </p:stCondLst>
                            <p:childTnLst>
                              <p:par>
                                <p:cTn fill="hold" nodeType="afterEffect" presetClass="entr" presetID="10" presetSubtype="0">
                                  <p:stCondLst>
                                    <p:cond delay="1000"/>
                                  </p:stCondLst>
                                  <p:childTnLst>
                                    <p:set>
                                      <p:cBhvr>
                                        <p:cTn dur="1" fill="hold">
                                          <p:stCondLst>
                                            <p:cond delay="0"/>
                                          </p:stCondLst>
                                        </p:cTn>
                                        <p:tgtEl>
                                          <p:spTgt spid="419"/>
                                        </p:tgtEl>
                                        <p:attrNameLst>
                                          <p:attrName>style.visibility</p:attrName>
                                        </p:attrNameLst>
                                      </p:cBhvr>
                                      <p:to>
                                        <p:strVal val="visible"/>
                                      </p:to>
                                    </p:set>
                                    <p:animEffect filter="fade" transition="in">
                                      <p:cBhvr>
                                        <p:cTn dur="500"/>
                                        <p:tgtEl>
                                          <p:spTgt spid="4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B081"/>
        </a:solidFill>
      </p:bgPr>
    </p:bg>
    <p:spTree>
      <p:nvGrpSpPr>
        <p:cNvPr id="124" name="Shape 124"/>
        <p:cNvGrpSpPr/>
        <p:nvPr/>
      </p:nvGrpSpPr>
      <p:grpSpPr>
        <a:xfrm>
          <a:off x="0" y="0"/>
          <a:ext cx="0" cy="0"/>
          <a:chOff x="0" y="0"/>
          <a:chExt cx="0" cy="0"/>
        </a:xfrm>
      </p:grpSpPr>
      <p:pic>
        <p:nvPicPr>
          <p:cNvPr id="125" name="Google Shape;125;p16"/>
          <p:cNvPicPr preferRelativeResize="0"/>
          <p:nvPr/>
        </p:nvPicPr>
        <p:blipFill rotWithShape="1">
          <a:blip r:embed="rId3">
            <a:alphaModFix/>
          </a:blip>
          <a:srcRect b="0" l="0" r="0" t="0"/>
          <a:stretch/>
        </p:blipFill>
        <p:spPr>
          <a:xfrm>
            <a:off x="10416832" y="5670970"/>
            <a:ext cx="1775168" cy="1187030"/>
          </a:xfrm>
          <a:prstGeom prst="rect">
            <a:avLst/>
          </a:prstGeom>
          <a:noFill/>
          <a:ln>
            <a:noFill/>
          </a:ln>
        </p:spPr>
      </p:pic>
      <p:sp>
        <p:nvSpPr>
          <p:cNvPr id="126" name="Google Shape;126;p16"/>
          <p:cNvSpPr txBox="1"/>
          <p:nvPr/>
        </p:nvSpPr>
        <p:spPr>
          <a:xfrm>
            <a:off x="5117065" y="89214"/>
            <a:ext cx="3542958"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a:solidFill>
                  <a:srgbClr val="1E4E79"/>
                </a:solidFill>
                <a:latin typeface="Arial"/>
                <a:ea typeface="Arial"/>
                <a:cs typeface="Arial"/>
                <a:sym typeface="Arial"/>
              </a:rPr>
              <a:t>Généralités</a:t>
            </a:r>
            <a:endParaRPr/>
          </a:p>
        </p:txBody>
      </p:sp>
      <p:sp>
        <p:nvSpPr>
          <p:cNvPr id="127" name="Google Shape;127;p16"/>
          <p:cNvSpPr txBox="1"/>
          <p:nvPr/>
        </p:nvSpPr>
        <p:spPr>
          <a:xfrm>
            <a:off x="5117065" y="1273722"/>
            <a:ext cx="3725700" cy="95410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FR" sz="2800">
                <a:solidFill>
                  <a:srgbClr val="1E4E79"/>
                </a:solidFill>
                <a:latin typeface="Arial"/>
                <a:ea typeface="Arial"/>
                <a:cs typeface="Arial"/>
                <a:sym typeface="Arial"/>
              </a:rPr>
              <a:t>Population du Bénin :</a:t>
            </a:r>
            <a:br>
              <a:rPr lang="fr-FR" sz="2800">
                <a:solidFill>
                  <a:srgbClr val="1E4E79"/>
                </a:solidFill>
                <a:latin typeface="Arial"/>
                <a:ea typeface="Arial"/>
                <a:cs typeface="Arial"/>
                <a:sym typeface="Arial"/>
              </a:rPr>
            </a:br>
            <a:r>
              <a:rPr lang="fr-FR" sz="2800">
                <a:solidFill>
                  <a:srgbClr val="1E4E79"/>
                </a:solidFill>
                <a:latin typeface="Arial"/>
                <a:ea typeface="Arial"/>
                <a:cs typeface="Arial"/>
                <a:sym typeface="Arial"/>
              </a:rPr>
              <a:t>10 millions d’habitants</a:t>
            </a:r>
            <a:endParaRPr/>
          </a:p>
        </p:txBody>
      </p:sp>
      <p:sp>
        <p:nvSpPr>
          <p:cNvPr id="128" name="Google Shape;128;p16"/>
          <p:cNvSpPr txBox="1"/>
          <p:nvPr/>
        </p:nvSpPr>
        <p:spPr>
          <a:xfrm>
            <a:off x="4562458" y="2358090"/>
            <a:ext cx="6681044" cy="138499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FR" sz="2800">
                <a:solidFill>
                  <a:srgbClr val="1E4E79"/>
                </a:solidFill>
                <a:latin typeface="Arial"/>
                <a:ea typeface="Arial"/>
                <a:cs typeface="Arial"/>
                <a:sym typeface="Arial"/>
              </a:rPr>
              <a:t>Population jeune : 47 % •15 ans</a:t>
            </a:r>
            <a:endParaRPr/>
          </a:p>
          <a:p>
            <a:pPr indent="0" lvl="0" marL="0" marR="0" rtl="0" algn="l">
              <a:spcBef>
                <a:spcPts val="0"/>
              </a:spcBef>
              <a:spcAft>
                <a:spcPts val="0"/>
              </a:spcAft>
              <a:buNone/>
            </a:pPr>
            <a:r>
              <a:rPr lang="fr-FR" sz="2800">
                <a:solidFill>
                  <a:srgbClr val="1E4E79"/>
                </a:solidFill>
                <a:latin typeface="Arial"/>
                <a:ea typeface="Arial"/>
                <a:cs typeface="Arial"/>
                <a:sym typeface="Arial"/>
              </a:rPr>
              <a:t>Indice de fécondité : 4,9</a:t>
            </a:r>
            <a:endParaRPr/>
          </a:p>
          <a:p>
            <a:pPr indent="0" lvl="0" marL="0" marR="0" rtl="0" algn="l">
              <a:spcBef>
                <a:spcPts val="0"/>
              </a:spcBef>
              <a:spcAft>
                <a:spcPts val="0"/>
              </a:spcAft>
              <a:buNone/>
            </a:pPr>
            <a:r>
              <a:rPr lang="fr-FR" sz="2800">
                <a:solidFill>
                  <a:srgbClr val="1E4E79"/>
                </a:solidFill>
                <a:latin typeface="Arial"/>
                <a:ea typeface="Arial"/>
                <a:cs typeface="Arial"/>
                <a:sym typeface="Arial"/>
              </a:rPr>
              <a:t>Espérance de vie  : ≈ 57 ans</a:t>
            </a:r>
            <a:endParaRPr sz="2800">
              <a:solidFill>
                <a:srgbClr val="1E4E79"/>
              </a:solidFill>
              <a:latin typeface="Arial"/>
              <a:ea typeface="Arial"/>
              <a:cs typeface="Arial"/>
              <a:sym typeface="Arial"/>
            </a:endParaRPr>
          </a:p>
        </p:txBody>
      </p:sp>
      <p:pic>
        <p:nvPicPr>
          <p:cNvPr id="129" name="Google Shape;129;p16"/>
          <p:cNvPicPr preferRelativeResize="0"/>
          <p:nvPr/>
        </p:nvPicPr>
        <p:blipFill rotWithShape="1">
          <a:blip r:embed="rId4">
            <a:alphaModFix/>
          </a:blip>
          <a:srcRect b="0" l="0" r="0" t="0"/>
          <a:stretch/>
        </p:blipFill>
        <p:spPr>
          <a:xfrm>
            <a:off x="1531533" y="1143231"/>
            <a:ext cx="3030925" cy="5584278"/>
          </a:xfrm>
          <a:prstGeom prst="rect">
            <a:avLst/>
          </a:prstGeom>
          <a:noFill/>
          <a:ln>
            <a:noFill/>
          </a:ln>
          <a:effectLst>
            <a:outerShdw blurRad="241300" sx="103000" rotWithShape="0" algn="tr" sy="103000">
              <a:srgbClr val="000000">
                <a:alpha val="46666"/>
              </a:srgbClr>
            </a:outerShdw>
          </a:effectLst>
        </p:spPr>
      </p:pic>
      <p:sp>
        <p:nvSpPr>
          <p:cNvPr id="130" name="Google Shape;130;p16"/>
          <p:cNvSpPr txBox="1"/>
          <p:nvPr/>
        </p:nvSpPr>
        <p:spPr>
          <a:xfrm>
            <a:off x="4562458" y="3935370"/>
            <a:ext cx="7054495" cy="138499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FR" sz="2800">
                <a:solidFill>
                  <a:srgbClr val="1E4E79"/>
                </a:solidFill>
                <a:latin typeface="Arial"/>
                <a:ea typeface="Arial"/>
                <a:cs typeface="Arial"/>
                <a:sym typeface="Arial"/>
              </a:rPr>
              <a:t>Économie : monnaie officielle le Franc CFA</a:t>
            </a:r>
            <a:br>
              <a:rPr lang="fr-FR" sz="2800">
                <a:solidFill>
                  <a:srgbClr val="1E4E79"/>
                </a:solidFill>
                <a:latin typeface="Arial"/>
                <a:ea typeface="Arial"/>
                <a:cs typeface="Arial"/>
                <a:sym typeface="Arial"/>
              </a:rPr>
            </a:br>
            <a:r>
              <a:rPr lang="fr-FR" sz="2800">
                <a:solidFill>
                  <a:srgbClr val="1E4E79"/>
                </a:solidFill>
                <a:latin typeface="Arial"/>
                <a:ea typeface="Arial"/>
                <a:cs typeface="Arial"/>
                <a:sym typeface="Arial"/>
              </a:rPr>
              <a:t>1 € = 657,89 Francs CFA </a:t>
            </a:r>
            <a:endParaRPr/>
          </a:p>
          <a:p>
            <a:pPr indent="0" lvl="0" marL="0" marR="0" rtl="0" algn="l">
              <a:spcBef>
                <a:spcPts val="0"/>
              </a:spcBef>
              <a:spcAft>
                <a:spcPts val="0"/>
              </a:spcAft>
              <a:buNone/>
            </a:pPr>
            <a:r>
              <a:rPr lang="fr-FR" sz="2800">
                <a:solidFill>
                  <a:srgbClr val="1E4E79"/>
                </a:solidFill>
                <a:latin typeface="Arial"/>
                <a:ea typeface="Arial"/>
                <a:cs typeface="Arial"/>
                <a:sym typeface="Arial"/>
              </a:rPr>
              <a:t>SMIG  :40 000 F. CFA (≈ 60 €)</a:t>
            </a:r>
            <a:endParaRPr/>
          </a:p>
        </p:txBody>
      </p:sp>
      <p:sp>
        <p:nvSpPr>
          <p:cNvPr id="131" name="Google Shape;131;p16"/>
          <p:cNvSpPr txBox="1"/>
          <p:nvPr/>
        </p:nvSpPr>
        <p:spPr>
          <a:xfrm>
            <a:off x="4301938" y="5422935"/>
            <a:ext cx="5355953" cy="95410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r-FR" sz="2800">
                <a:solidFill>
                  <a:srgbClr val="1E4E79"/>
                </a:solidFill>
                <a:latin typeface="Arial"/>
                <a:ea typeface="Arial"/>
                <a:cs typeface="Arial"/>
                <a:sym typeface="Arial"/>
              </a:rPr>
              <a:t>Langue officielle : le français</a:t>
            </a:r>
            <a:br>
              <a:rPr lang="fr-FR" sz="2800">
                <a:solidFill>
                  <a:srgbClr val="1E4E79"/>
                </a:solidFill>
                <a:latin typeface="Arial"/>
                <a:ea typeface="Arial"/>
                <a:cs typeface="Arial"/>
                <a:sym typeface="Arial"/>
              </a:rPr>
            </a:br>
            <a:r>
              <a:rPr lang="fr-FR" sz="2800">
                <a:solidFill>
                  <a:srgbClr val="1E4E79"/>
                </a:solidFill>
                <a:latin typeface="Arial"/>
                <a:ea typeface="Arial"/>
                <a:cs typeface="Arial"/>
                <a:sym typeface="Arial"/>
              </a:rPr>
              <a:t>+ une cinquantaine de dialectes.</a:t>
            </a:r>
            <a:endParaRPr sz="2800">
              <a:solidFill>
                <a:srgbClr val="1E4E79"/>
              </a:solidFill>
              <a:latin typeface="Arial"/>
              <a:ea typeface="Arial"/>
              <a:cs typeface="Arial"/>
              <a:sym typeface="Arial"/>
            </a:endParaRPr>
          </a:p>
        </p:txBody>
      </p:sp>
      <p:sp>
        <p:nvSpPr>
          <p:cNvPr id="132" name="Google Shape;132;p16"/>
          <p:cNvSpPr txBox="1"/>
          <p:nvPr/>
        </p:nvSpPr>
        <p:spPr>
          <a:xfrm>
            <a:off x="116150" y="89225"/>
            <a:ext cx="4763400" cy="831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a:solidFill>
                  <a:srgbClr val="1E4E79"/>
                </a:solidFill>
                <a:latin typeface="Arial"/>
                <a:ea typeface="Arial"/>
                <a:cs typeface="Arial"/>
                <a:sym typeface="Arial"/>
              </a:rPr>
              <a:t>CONTEXTE</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500"/>
                                        <p:tgtEl>
                                          <p:spTgt spid="12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500"/>
                                        <p:tgtEl>
                                          <p:spTgt spid="1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500"/>
                                        <p:tgtEl>
                                          <p:spTgt spid="1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500"/>
                                        <p:tgtEl>
                                          <p:spTgt spid="1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500"/>
                                        <p:tgtEl>
                                          <p:spTgt spid="1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500"/>
                                        <p:tgtEl>
                                          <p:spTgt spid="1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B081"/>
        </a:solidFill>
      </p:bgPr>
    </p:bg>
    <p:spTree>
      <p:nvGrpSpPr>
        <p:cNvPr id="136" name="Shape 136"/>
        <p:cNvGrpSpPr/>
        <p:nvPr/>
      </p:nvGrpSpPr>
      <p:grpSpPr>
        <a:xfrm>
          <a:off x="0" y="0"/>
          <a:ext cx="0" cy="0"/>
          <a:chOff x="0" y="0"/>
          <a:chExt cx="0" cy="0"/>
        </a:xfrm>
      </p:grpSpPr>
      <p:pic>
        <p:nvPicPr>
          <p:cNvPr id="137" name="Google Shape;137;p17"/>
          <p:cNvPicPr preferRelativeResize="0"/>
          <p:nvPr/>
        </p:nvPicPr>
        <p:blipFill rotWithShape="1">
          <a:blip r:embed="rId3">
            <a:alphaModFix/>
          </a:blip>
          <a:srcRect b="0" l="0" r="0" t="0"/>
          <a:stretch/>
        </p:blipFill>
        <p:spPr>
          <a:xfrm>
            <a:off x="10416832" y="5670970"/>
            <a:ext cx="1775168" cy="1187030"/>
          </a:xfrm>
          <a:prstGeom prst="rect">
            <a:avLst/>
          </a:prstGeom>
          <a:noFill/>
          <a:ln>
            <a:noFill/>
          </a:ln>
        </p:spPr>
      </p:pic>
      <p:sp>
        <p:nvSpPr>
          <p:cNvPr id="138" name="Google Shape;138;p17"/>
          <p:cNvSpPr txBox="1"/>
          <p:nvPr/>
        </p:nvSpPr>
        <p:spPr>
          <a:xfrm>
            <a:off x="4540400" y="89225"/>
            <a:ext cx="7521000" cy="1754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3600">
                <a:solidFill>
                  <a:srgbClr val="1E4E79"/>
                </a:solidFill>
                <a:latin typeface="Arial"/>
                <a:ea typeface="Arial"/>
                <a:cs typeface="Arial"/>
                <a:sym typeface="Arial"/>
              </a:rPr>
              <a:t>Pourquoi </a:t>
            </a:r>
            <a:br>
              <a:rPr b="1" lang="fr-FR" sz="3600">
                <a:solidFill>
                  <a:srgbClr val="1E4E79"/>
                </a:solidFill>
                <a:latin typeface="Arial"/>
                <a:ea typeface="Arial"/>
                <a:cs typeface="Arial"/>
                <a:sym typeface="Arial"/>
              </a:rPr>
            </a:br>
            <a:r>
              <a:rPr b="1" lang="fr-FR" sz="3600">
                <a:solidFill>
                  <a:srgbClr val="1E4E79"/>
                </a:solidFill>
                <a:latin typeface="Arial"/>
                <a:ea typeface="Arial"/>
                <a:cs typeface="Arial"/>
                <a:sym typeface="Arial"/>
              </a:rPr>
              <a:t>les maladies non transmissibles</a:t>
            </a:r>
            <a:endParaRPr/>
          </a:p>
          <a:p>
            <a:pPr indent="0" lvl="0" marL="0" marR="0" rtl="0" algn="l">
              <a:spcBef>
                <a:spcPts val="0"/>
              </a:spcBef>
              <a:spcAft>
                <a:spcPts val="0"/>
              </a:spcAft>
              <a:buNone/>
            </a:pPr>
            <a:r>
              <a:rPr b="1" lang="fr-FR" sz="3600">
                <a:solidFill>
                  <a:srgbClr val="1E4E79"/>
                </a:solidFill>
                <a:latin typeface="Arial"/>
                <a:ea typeface="Arial"/>
                <a:cs typeface="Arial"/>
                <a:sym typeface="Arial"/>
              </a:rPr>
              <a:t>et le diabète ?</a:t>
            </a:r>
            <a:endParaRPr/>
          </a:p>
        </p:txBody>
      </p:sp>
      <p:sp>
        <p:nvSpPr>
          <p:cNvPr id="139" name="Google Shape;139;p17"/>
          <p:cNvSpPr txBox="1"/>
          <p:nvPr/>
        </p:nvSpPr>
        <p:spPr>
          <a:xfrm>
            <a:off x="1406929" y="2483769"/>
            <a:ext cx="9009902" cy="1815882"/>
          </a:xfrm>
          <a:prstGeom prst="rect">
            <a:avLst/>
          </a:prstGeom>
          <a:solidFill>
            <a:srgbClr val="FFFF00"/>
          </a:solidFill>
          <a:ln>
            <a:noFill/>
          </a:ln>
          <a:effectLst>
            <a:outerShdw blurRad="50800" rotWithShape="0" algn="tr" dir="81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lang="fr-FR" sz="2800">
                <a:solidFill>
                  <a:srgbClr val="1E4E79"/>
                </a:solidFill>
                <a:latin typeface="Arial"/>
                <a:ea typeface="Arial"/>
                <a:cs typeface="Arial"/>
                <a:sym typeface="Arial"/>
              </a:rPr>
              <a:t>Dans le monde, 63% des décès sont dus</a:t>
            </a:r>
            <a:br>
              <a:rPr lang="fr-FR" sz="2800">
                <a:solidFill>
                  <a:srgbClr val="1E4E79"/>
                </a:solidFill>
                <a:latin typeface="Arial"/>
                <a:ea typeface="Arial"/>
                <a:cs typeface="Arial"/>
                <a:sym typeface="Arial"/>
              </a:rPr>
            </a:br>
            <a:r>
              <a:rPr lang="fr-FR" sz="2800">
                <a:solidFill>
                  <a:srgbClr val="1E4E79"/>
                </a:solidFill>
                <a:latin typeface="Arial"/>
                <a:ea typeface="Arial"/>
                <a:cs typeface="Arial"/>
                <a:sym typeface="Arial"/>
              </a:rPr>
              <a:t>aux maladies non  transmissibles</a:t>
            </a:r>
            <a:endParaRPr/>
          </a:p>
          <a:p>
            <a:pPr indent="0" lvl="0" marL="0" marR="0" rtl="0" algn="l">
              <a:spcBef>
                <a:spcPts val="0"/>
              </a:spcBef>
              <a:spcAft>
                <a:spcPts val="0"/>
              </a:spcAft>
              <a:buNone/>
            </a:pPr>
            <a:r>
              <a:rPr lang="fr-FR" sz="2800">
                <a:solidFill>
                  <a:srgbClr val="1E4E79"/>
                </a:solidFill>
                <a:latin typeface="Arial"/>
                <a:ea typeface="Arial"/>
                <a:cs typeface="Arial"/>
                <a:sym typeface="Arial"/>
              </a:rPr>
              <a:t>et 80% de ces décès se produisent </a:t>
            </a:r>
            <a:br>
              <a:rPr lang="fr-FR" sz="2800">
                <a:solidFill>
                  <a:srgbClr val="1E4E79"/>
                </a:solidFill>
                <a:latin typeface="Arial"/>
                <a:ea typeface="Arial"/>
                <a:cs typeface="Arial"/>
                <a:sym typeface="Arial"/>
              </a:rPr>
            </a:br>
            <a:r>
              <a:rPr lang="fr-FR" sz="2800">
                <a:solidFill>
                  <a:srgbClr val="1E4E79"/>
                </a:solidFill>
                <a:latin typeface="Arial"/>
                <a:ea typeface="Arial"/>
                <a:cs typeface="Arial"/>
                <a:sym typeface="Arial"/>
              </a:rPr>
              <a:t>dans des pays en voie de développement</a:t>
            </a:r>
            <a:endParaRPr/>
          </a:p>
        </p:txBody>
      </p:sp>
      <p:sp>
        <p:nvSpPr>
          <p:cNvPr id="140" name="Google Shape;140;p17"/>
          <p:cNvSpPr txBox="1"/>
          <p:nvPr/>
        </p:nvSpPr>
        <p:spPr>
          <a:xfrm>
            <a:off x="1406928" y="4518310"/>
            <a:ext cx="9009903" cy="523220"/>
          </a:xfrm>
          <a:prstGeom prst="rect">
            <a:avLst/>
          </a:prstGeom>
          <a:solidFill>
            <a:srgbClr val="FFFF00"/>
          </a:solidFill>
          <a:ln>
            <a:noFill/>
          </a:ln>
          <a:effectLst>
            <a:outerShdw blurRad="50800" rotWithShape="0" algn="tr" dir="81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lang="fr-FR" sz="2800">
                <a:solidFill>
                  <a:srgbClr val="1E4E79"/>
                </a:solidFill>
                <a:latin typeface="Arial"/>
                <a:ea typeface="Arial"/>
                <a:cs typeface="Arial"/>
                <a:sym typeface="Arial"/>
              </a:rPr>
              <a:t>Diabète au Bénin : 2,6 % de facteurs de risques (2008)</a:t>
            </a:r>
            <a:endParaRPr/>
          </a:p>
        </p:txBody>
      </p:sp>
      <p:sp>
        <p:nvSpPr>
          <p:cNvPr id="141" name="Google Shape;141;p17"/>
          <p:cNvSpPr txBox="1"/>
          <p:nvPr/>
        </p:nvSpPr>
        <p:spPr>
          <a:xfrm>
            <a:off x="116150" y="89225"/>
            <a:ext cx="4424400" cy="831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a:solidFill>
                  <a:srgbClr val="1E4E79"/>
                </a:solidFill>
                <a:latin typeface="Arial"/>
                <a:ea typeface="Arial"/>
                <a:cs typeface="Arial"/>
                <a:sym typeface="Arial"/>
              </a:rPr>
              <a:t>CONTEXTE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500"/>
                                        <p:tgtEl>
                                          <p:spTgt spid="1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500"/>
                                        <p:tgtEl>
                                          <p:spTgt spid="1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gtEl>
                                        <p:attrNameLst>
                                          <p:attrName>style.visibility</p:attrName>
                                        </p:attrNameLst>
                                      </p:cBhvr>
                                      <p:to>
                                        <p:strVal val="visible"/>
                                      </p:to>
                                    </p:set>
                                    <p:animEffect filter="fade" transition="in">
                                      <p:cBhvr>
                                        <p:cTn dur="500"/>
                                        <p:tgtEl>
                                          <p:spTgt spid="1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B081"/>
        </a:solidFill>
      </p:bgPr>
    </p:bg>
    <p:spTree>
      <p:nvGrpSpPr>
        <p:cNvPr id="145" name="Shape 145"/>
        <p:cNvGrpSpPr/>
        <p:nvPr/>
      </p:nvGrpSpPr>
      <p:grpSpPr>
        <a:xfrm>
          <a:off x="0" y="0"/>
          <a:ext cx="0" cy="0"/>
          <a:chOff x="0" y="0"/>
          <a:chExt cx="0" cy="0"/>
        </a:xfrm>
      </p:grpSpPr>
      <p:pic>
        <p:nvPicPr>
          <p:cNvPr id="146" name="Google Shape;146;p18"/>
          <p:cNvPicPr preferRelativeResize="0"/>
          <p:nvPr/>
        </p:nvPicPr>
        <p:blipFill rotWithShape="1">
          <a:blip r:embed="rId3">
            <a:alphaModFix/>
          </a:blip>
          <a:srcRect b="0" l="0" r="0" t="0"/>
          <a:stretch/>
        </p:blipFill>
        <p:spPr>
          <a:xfrm>
            <a:off x="10416832" y="5670970"/>
            <a:ext cx="1775168" cy="1187030"/>
          </a:xfrm>
          <a:prstGeom prst="rect">
            <a:avLst/>
          </a:prstGeom>
          <a:noFill/>
          <a:ln>
            <a:noFill/>
          </a:ln>
        </p:spPr>
      </p:pic>
      <p:sp>
        <p:nvSpPr>
          <p:cNvPr id="147" name="Google Shape;147;p18"/>
          <p:cNvSpPr txBox="1"/>
          <p:nvPr/>
        </p:nvSpPr>
        <p:spPr>
          <a:xfrm>
            <a:off x="1022434" y="2529937"/>
            <a:ext cx="10480754" cy="2677656"/>
          </a:xfrm>
          <a:prstGeom prst="rect">
            <a:avLst/>
          </a:prstGeom>
          <a:solidFill>
            <a:srgbClr val="FFFF00"/>
          </a:solidFill>
          <a:ln>
            <a:noFill/>
          </a:ln>
          <a:effectLst>
            <a:outerShdw blurRad="50800" rotWithShape="0" algn="tr" dir="81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lang="fr-FR" sz="2800">
                <a:solidFill>
                  <a:srgbClr val="1E4E79"/>
                </a:solidFill>
                <a:latin typeface="Arial"/>
                <a:ea typeface="Arial"/>
                <a:cs typeface="Arial"/>
                <a:sym typeface="Arial"/>
              </a:rPr>
              <a:t>Les 4 facteurs de risques des maladies non transmissibles sont :</a:t>
            </a:r>
            <a:endParaRPr/>
          </a:p>
          <a:p>
            <a:pPr indent="-457200" lvl="0" marL="107950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la consommation alimentaire déséquilibrée.</a:t>
            </a:r>
            <a:endParaRPr/>
          </a:p>
          <a:p>
            <a:pPr indent="-457200" lvl="0" marL="107950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l’inactivité physique.</a:t>
            </a:r>
            <a:endParaRPr/>
          </a:p>
          <a:p>
            <a:pPr indent="-457200" lvl="0" marL="107950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la consommation du tabac.</a:t>
            </a:r>
            <a:endParaRPr/>
          </a:p>
          <a:p>
            <a:pPr indent="-457200" lvl="0" marL="107950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la consommation nocive d’alcool.</a:t>
            </a:r>
            <a:endParaRPr/>
          </a:p>
          <a:p>
            <a:pPr indent="0" lvl="0" marL="0" marR="0" rtl="0" algn="l">
              <a:spcBef>
                <a:spcPts val="0"/>
              </a:spcBef>
              <a:spcAft>
                <a:spcPts val="0"/>
              </a:spcAft>
              <a:buNone/>
            </a:pPr>
            <a:r>
              <a:rPr lang="fr-FR" sz="2800">
                <a:solidFill>
                  <a:srgbClr val="FF0000"/>
                </a:solidFill>
                <a:latin typeface="Arial"/>
                <a:ea typeface="Arial"/>
                <a:cs typeface="Arial"/>
                <a:sym typeface="Arial"/>
              </a:rPr>
              <a:t>•</a:t>
            </a:r>
            <a:r>
              <a:rPr lang="fr-FR" sz="2800">
                <a:solidFill>
                  <a:srgbClr val="1E4E79"/>
                </a:solidFill>
                <a:latin typeface="Arial"/>
                <a:ea typeface="Arial"/>
                <a:cs typeface="Arial"/>
                <a:sym typeface="Arial"/>
              </a:rPr>
              <a:t>Importance d’une prise en charge intégrée.</a:t>
            </a:r>
            <a:endParaRPr sz="2800">
              <a:solidFill>
                <a:srgbClr val="1E4E79"/>
              </a:solidFill>
              <a:latin typeface="Arial"/>
              <a:ea typeface="Arial"/>
              <a:cs typeface="Arial"/>
              <a:sym typeface="Arial"/>
            </a:endParaRPr>
          </a:p>
        </p:txBody>
      </p:sp>
      <p:sp>
        <p:nvSpPr>
          <p:cNvPr id="148" name="Google Shape;148;p18"/>
          <p:cNvSpPr txBox="1"/>
          <p:nvPr/>
        </p:nvSpPr>
        <p:spPr>
          <a:xfrm>
            <a:off x="4235606" y="89214"/>
            <a:ext cx="7984200" cy="1754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3600">
                <a:solidFill>
                  <a:srgbClr val="1E4E79"/>
                </a:solidFill>
                <a:latin typeface="Arial"/>
                <a:ea typeface="Arial"/>
                <a:cs typeface="Arial"/>
                <a:sym typeface="Arial"/>
              </a:rPr>
              <a:t>Pourquoi </a:t>
            </a:r>
            <a:br>
              <a:rPr b="1" lang="fr-FR" sz="3600">
                <a:solidFill>
                  <a:srgbClr val="1E4E79"/>
                </a:solidFill>
                <a:latin typeface="Arial"/>
                <a:ea typeface="Arial"/>
                <a:cs typeface="Arial"/>
                <a:sym typeface="Arial"/>
              </a:rPr>
            </a:br>
            <a:r>
              <a:rPr b="1" lang="fr-FR" sz="3600">
                <a:solidFill>
                  <a:srgbClr val="1E4E79"/>
                </a:solidFill>
                <a:latin typeface="Arial"/>
                <a:ea typeface="Arial"/>
                <a:cs typeface="Arial"/>
                <a:sym typeface="Arial"/>
              </a:rPr>
              <a:t>les maladie non transmissibles</a:t>
            </a:r>
            <a:endParaRPr/>
          </a:p>
          <a:p>
            <a:pPr indent="0" lvl="0" marL="0" marR="0" rtl="0" algn="l">
              <a:spcBef>
                <a:spcPts val="0"/>
              </a:spcBef>
              <a:spcAft>
                <a:spcPts val="0"/>
              </a:spcAft>
              <a:buNone/>
            </a:pPr>
            <a:r>
              <a:rPr b="1" lang="fr-FR" sz="3600">
                <a:solidFill>
                  <a:srgbClr val="1E4E79"/>
                </a:solidFill>
                <a:latin typeface="Arial"/>
                <a:ea typeface="Arial"/>
                <a:cs typeface="Arial"/>
                <a:sym typeface="Arial"/>
              </a:rPr>
              <a:t>et le diabète ?</a:t>
            </a:r>
            <a:endParaRPr/>
          </a:p>
        </p:txBody>
      </p:sp>
      <p:sp>
        <p:nvSpPr>
          <p:cNvPr id="149" name="Google Shape;149;p18"/>
          <p:cNvSpPr txBox="1"/>
          <p:nvPr/>
        </p:nvSpPr>
        <p:spPr>
          <a:xfrm>
            <a:off x="116150" y="89225"/>
            <a:ext cx="4331700" cy="831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a:solidFill>
                  <a:srgbClr val="1E4E79"/>
                </a:solidFill>
                <a:latin typeface="Arial"/>
                <a:ea typeface="Arial"/>
                <a:cs typeface="Arial"/>
                <a:sym typeface="Arial"/>
              </a:rPr>
              <a:t>CONTEXTE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500"/>
                                        <p:tgtEl>
                                          <p:spTgt spid="1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B081"/>
        </a:solidFill>
      </p:bgPr>
    </p:bg>
    <p:spTree>
      <p:nvGrpSpPr>
        <p:cNvPr id="153" name="Shape 153"/>
        <p:cNvGrpSpPr/>
        <p:nvPr/>
      </p:nvGrpSpPr>
      <p:grpSpPr>
        <a:xfrm>
          <a:off x="0" y="0"/>
          <a:ext cx="0" cy="0"/>
          <a:chOff x="0" y="0"/>
          <a:chExt cx="0" cy="0"/>
        </a:xfrm>
      </p:grpSpPr>
      <p:pic>
        <p:nvPicPr>
          <p:cNvPr id="154" name="Google Shape;154;p19"/>
          <p:cNvPicPr preferRelativeResize="0"/>
          <p:nvPr/>
        </p:nvPicPr>
        <p:blipFill rotWithShape="1">
          <a:blip r:embed="rId3">
            <a:alphaModFix/>
          </a:blip>
          <a:srcRect b="0" l="0" r="0" t="0"/>
          <a:stretch/>
        </p:blipFill>
        <p:spPr>
          <a:xfrm>
            <a:off x="10416832" y="5670970"/>
            <a:ext cx="1775168" cy="1187030"/>
          </a:xfrm>
          <a:prstGeom prst="rect">
            <a:avLst/>
          </a:prstGeom>
          <a:noFill/>
          <a:ln>
            <a:noFill/>
          </a:ln>
        </p:spPr>
      </p:pic>
      <p:sp>
        <p:nvSpPr>
          <p:cNvPr id="155" name="Google Shape;155;p19"/>
          <p:cNvSpPr txBox="1"/>
          <p:nvPr/>
        </p:nvSpPr>
        <p:spPr>
          <a:xfrm>
            <a:off x="5117065" y="89214"/>
            <a:ext cx="6043642"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a:solidFill>
                  <a:srgbClr val="1E4E79"/>
                </a:solidFill>
                <a:latin typeface="Arial"/>
                <a:ea typeface="Arial"/>
                <a:cs typeface="Arial"/>
                <a:sym typeface="Arial"/>
              </a:rPr>
              <a:t>Naissance du projet</a:t>
            </a:r>
            <a:endParaRPr/>
          </a:p>
        </p:txBody>
      </p:sp>
      <p:sp>
        <p:nvSpPr>
          <p:cNvPr id="156" name="Google Shape;156;p19"/>
          <p:cNvSpPr txBox="1"/>
          <p:nvPr/>
        </p:nvSpPr>
        <p:spPr>
          <a:xfrm>
            <a:off x="704850" y="1273722"/>
            <a:ext cx="10538652" cy="954107"/>
          </a:xfrm>
          <a:prstGeom prst="rect">
            <a:avLst/>
          </a:prstGeom>
          <a:solidFill>
            <a:srgbClr val="FFFF00"/>
          </a:solidFill>
          <a:ln>
            <a:noFill/>
          </a:ln>
          <a:effectLst>
            <a:outerShdw blurRad="50800" rotWithShape="0" algn="tr" dir="81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lang="fr-FR" sz="2800">
                <a:solidFill>
                  <a:srgbClr val="1E4E79"/>
                </a:solidFill>
                <a:latin typeface="Arial"/>
                <a:ea typeface="Arial"/>
                <a:cs typeface="Arial"/>
                <a:sym typeface="Arial"/>
              </a:rPr>
              <a:t>Inquiétude des élus locaux et des responsables sanitaires </a:t>
            </a:r>
            <a:br>
              <a:rPr lang="fr-FR" sz="2800">
                <a:solidFill>
                  <a:srgbClr val="1E4E79"/>
                </a:solidFill>
                <a:latin typeface="Arial"/>
                <a:ea typeface="Arial"/>
                <a:cs typeface="Arial"/>
                <a:sym typeface="Arial"/>
              </a:rPr>
            </a:br>
            <a:r>
              <a:rPr lang="fr-FR" sz="2800">
                <a:solidFill>
                  <a:srgbClr val="1E4E79"/>
                </a:solidFill>
                <a:latin typeface="Arial"/>
                <a:ea typeface="Arial"/>
                <a:cs typeface="Arial"/>
                <a:sym typeface="Arial"/>
              </a:rPr>
              <a:t>face au diabète.</a:t>
            </a:r>
            <a:endParaRPr/>
          </a:p>
        </p:txBody>
      </p:sp>
      <p:sp>
        <p:nvSpPr>
          <p:cNvPr id="157" name="Google Shape;157;p19"/>
          <p:cNvSpPr txBox="1"/>
          <p:nvPr/>
        </p:nvSpPr>
        <p:spPr>
          <a:xfrm>
            <a:off x="704850" y="2358090"/>
            <a:ext cx="10538652" cy="954107"/>
          </a:xfrm>
          <a:prstGeom prst="rect">
            <a:avLst/>
          </a:prstGeom>
          <a:solidFill>
            <a:srgbClr val="FFFF00"/>
          </a:solidFill>
          <a:ln>
            <a:noFill/>
          </a:ln>
          <a:effectLst>
            <a:outerShdw blurRad="50800" rotWithShape="0" algn="tr" dir="81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lang="fr-FR" sz="2800">
                <a:solidFill>
                  <a:srgbClr val="1E4E79"/>
                </a:solidFill>
                <a:latin typeface="Arial"/>
                <a:ea typeface="Arial"/>
                <a:cs typeface="Arial"/>
                <a:sym typeface="Arial"/>
              </a:rPr>
              <a:t>Coopération décentralisée avec le Grand Chalon et l’appui du club de Mercurey à partir de 2005</a:t>
            </a:r>
            <a:endParaRPr/>
          </a:p>
        </p:txBody>
      </p:sp>
      <p:sp>
        <p:nvSpPr>
          <p:cNvPr id="158" name="Google Shape;158;p19"/>
          <p:cNvSpPr txBox="1"/>
          <p:nvPr/>
        </p:nvSpPr>
        <p:spPr>
          <a:xfrm>
            <a:off x="704850" y="3502235"/>
            <a:ext cx="10538652" cy="1569660"/>
          </a:xfrm>
          <a:prstGeom prst="rect">
            <a:avLst/>
          </a:prstGeom>
          <a:solidFill>
            <a:srgbClr val="FFFF00"/>
          </a:solidFill>
          <a:ln>
            <a:noFill/>
          </a:ln>
          <a:effectLst>
            <a:outerShdw blurRad="50800" rotWithShape="0" algn="tr" dir="81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lang="fr-FR" sz="2800">
                <a:solidFill>
                  <a:srgbClr val="1E4E79"/>
                </a:solidFill>
                <a:latin typeface="Arial"/>
                <a:ea typeface="Arial"/>
                <a:cs typeface="Arial"/>
                <a:sym typeface="Arial"/>
              </a:rPr>
              <a:t>Première mission exploratoire en 2011 par Marguerite Thura </a:t>
            </a:r>
            <a:br>
              <a:rPr lang="fr-FR" sz="2800">
                <a:solidFill>
                  <a:srgbClr val="1E4E79"/>
                </a:solidFill>
                <a:latin typeface="Arial"/>
                <a:ea typeface="Arial"/>
                <a:cs typeface="Arial"/>
                <a:sym typeface="Arial"/>
              </a:rPr>
            </a:br>
            <a:r>
              <a:rPr lang="fr-FR" sz="2000">
                <a:solidFill>
                  <a:srgbClr val="1E4E79"/>
                </a:solidFill>
                <a:latin typeface="Arial"/>
                <a:ea typeface="Arial"/>
                <a:cs typeface="Arial"/>
                <a:sym typeface="Arial"/>
              </a:rPr>
              <a:t>(Lion du club Chalon Doyen et Pharmacien humanitaire).</a:t>
            </a:r>
            <a:endParaRPr/>
          </a:p>
          <a:p>
            <a:pPr indent="0" lvl="0" marL="0" marR="0" rtl="0" algn="l">
              <a:spcBef>
                <a:spcPts val="0"/>
              </a:spcBef>
              <a:spcAft>
                <a:spcPts val="0"/>
              </a:spcAft>
              <a:buNone/>
            </a:pPr>
            <a:r>
              <a:rPr lang="fr-FR" sz="2800">
                <a:solidFill>
                  <a:srgbClr val="FF0000"/>
                </a:solidFill>
                <a:latin typeface="Arial"/>
                <a:ea typeface="Arial"/>
                <a:cs typeface="Arial"/>
                <a:sym typeface="Arial"/>
              </a:rPr>
              <a:t>•</a:t>
            </a:r>
            <a:r>
              <a:rPr lang="fr-FR" sz="2800">
                <a:solidFill>
                  <a:srgbClr val="1E4E79"/>
                </a:solidFill>
                <a:latin typeface="Arial"/>
                <a:ea typeface="Arial"/>
                <a:cs typeface="Arial"/>
                <a:sym typeface="Arial"/>
              </a:rPr>
              <a:t> Élaboration d’un projet  en collaboration avec le Pr Houinato </a:t>
            </a:r>
            <a:r>
              <a:rPr lang="fr-FR" sz="2000">
                <a:solidFill>
                  <a:srgbClr val="1E4E79"/>
                </a:solidFill>
                <a:latin typeface="Arial"/>
                <a:ea typeface="Arial"/>
                <a:cs typeface="Arial"/>
                <a:sym typeface="Arial"/>
              </a:rPr>
              <a:t>(responsable de la lutte contre les maladies non transmissibles au Bénin)</a:t>
            </a:r>
            <a:endParaRPr sz="2000">
              <a:solidFill>
                <a:srgbClr val="1E4E79"/>
              </a:solidFill>
              <a:latin typeface="Arial"/>
              <a:ea typeface="Arial"/>
              <a:cs typeface="Arial"/>
              <a:sym typeface="Arial"/>
            </a:endParaRPr>
          </a:p>
        </p:txBody>
      </p:sp>
      <p:sp>
        <p:nvSpPr>
          <p:cNvPr id="159" name="Google Shape;159;p19"/>
          <p:cNvSpPr txBox="1"/>
          <p:nvPr/>
        </p:nvSpPr>
        <p:spPr>
          <a:xfrm>
            <a:off x="704850" y="5232644"/>
            <a:ext cx="9254782" cy="1384995"/>
          </a:xfrm>
          <a:prstGeom prst="rect">
            <a:avLst/>
          </a:prstGeom>
          <a:solidFill>
            <a:srgbClr val="FFFF00"/>
          </a:solidFill>
          <a:ln>
            <a:noFill/>
          </a:ln>
          <a:effectLst>
            <a:outerShdw blurRad="50800" rotWithShape="0" algn="tr" dir="81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lang="fr-FR" sz="2800">
                <a:solidFill>
                  <a:srgbClr val="1E4E79"/>
                </a:solidFill>
                <a:latin typeface="Arial"/>
                <a:ea typeface="Arial"/>
                <a:cs typeface="Arial"/>
                <a:sym typeface="Arial"/>
              </a:rPr>
              <a:t>Signature d’une convention en mars 2012 entre le Ministère de la santé du Bénin, le district 103 Centre-Est et l’association Pharmacie Aide Humanitaire.</a:t>
            </a:r>
            <a:endParaRPr sz="2800">
              <a:solidFill>
                <a:srgbClr val="1E4E79"/>
              </a:solidFill>
              <a:latin typeface="Arial"/>
              <a:ea typeface="Arial"/>
              <a:cs typeface="Arial"/>
              <a:sym typeface="Arial"/>
            </a:endParaRPr>
          </a:p>
        </p:txBody>
      </p:sp>
      <p:sp>
        <p:nvSpPr>
          <p:cNvPr id="160" name="Google Shape;160;p19"/>
          <p:cNvSpPr txBox="1"/>
          <p:nvPr/>
        </p:nvSpPr>
        <p:spPr>
          <a:xfrm>
            <a:off x="116151" y="89225"/>
            <a:ext cx="3923400" cy="831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a:solidFill>
                  <a:srgbClr val="1E4E79"/>
                </a:solidFill>
                <a:latin typeface="Arial"/>
                <a:ea typeface="Arial"/>
                <a:cs typeface="Arial"/>
                <a:sym typeface="Arial"/>
              </a:rPr>
              <a:t>CONTEXTE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500"/>
                                        <p:tgtEl>
                                          <p:spTgt spid="1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500"/>
                                        <p:tgtEl>
                                          <p:spTgt spid="1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500"/>
                                        <p:tgtEl>
                                          <p:spTgt spid="1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500"/>
                                        <p:tgtEl>
                                          <p:spTgt spid="1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500"/>
                                        <p:tgtEl>
                                          <p:spTgt spid="1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B081"/>
        </a:solidFill>
      </p:bgPr>
    </p:bg>
    <p:spTree>
      <p:nvGrpSpPr>
        <p:cNvPr id="164" name="Shape 164"/>
        <p:cNvGrpSpPr/>
        <p:nvPr/>
      </p:nvGrpSpPr>
      <p:grpSpPr>
        <a:xfrm>
          <a:off x="0" y="0"/>
          <a:ext cx="0" cy="0"/>
          <a:chOff x="0" y="0"/>
          <a:chExt cx="0" cy="0"/>
        </a:xfrm>
      </p:grpSpPr>
      <p:sp>
        <p:nvSpPr>
          <p:cNvPr id="165" name="Google Shape;165;p20"/>
          <p:cNvSpPr txBox="1"/>
          <p:nvPr/>
        </p:nvSpPr>
        <p:spPr>
          <a:xfrm>
            <a:off x="957833" y="1185788"/>
            <a:ext cx="9715164" cy="954107"/>
          </a:xfrm>
          <a:prstGeom prst="rect">
            <a:avLst/>
          </a:prstGeom>
          <a:solidFill>
            <a:srgbClr val="FFFF00"/>
          </a:solidFill>
          <a:ln>
            <a:noFill/>
          </a:ln>
          <a:effectLst>
            <a:outerShdw blurRad="50800" rotWithShape="0" algn="tr" dir="81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lang="fr-FR" sz="2800">
                <a:solidFill>
                  <a:srgbClr val="1E4E79"/>
                </a:solidFill>
                <a:latin typeface="Arial"/>
                <a:ea typeface="Arial"/>
                <a:cs typeface="Arial"/>
                <a:sym typeface="Arial"/>
              </a:rPr>
              <a:t>Mise en place d’un programme national de lutte contre les maladies non transmissibles en 2007.</a:t>
            </a:r>
            <a:endParaRPr/>
          </a:p>
        </p:txBody>
      </p:sp>
      <p:sp>
        <p:nvSpPr>
          <p:cNvPr id="166" name="Google Shape;166;p20"/>
          <p:cNvSpPr txBox="1"/>
          <p:nvPr/>
        </p:nvSpPr>
        <p:spPr>
          <a:xfrm>
            <a:off x="957833" y="2329308"/>
            <a:ext cx="9715164" cy="954107"/>
          </a:xfrm>
          <a:prstGeom prst="rect">
            <a:avLst/>
          </a:prstGeom>
          <a:solidFill>
            <a:srgbClr val="FFFF00"/>
          </a:solidFill>
          <a:ln>
            <a:noFill/>
          </a:ln>
          <a:effectLst>
            <a:outerShdw blurRad="50800" rotWithShape="0" algn="tr" dir="81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lang="fr-FR" sz="2800">
                <a:solidFill>
                  <a:srgbClr val="1E4E79"/>
                </a:solidFill>
                <a:latin typeface="Arial"/>
                <a:ea typeface="Arial"/>
                <a:cs typeface="Arial"/>
                <a:sym typeface="Arial"/>
              </a:rPr>
              <a:t>Les maladies non transmissibles sont intégrées au plan national de santé.</a:t>
            </a:r>
            <a:endParaRPr/>
          </a:p>
        </p:txBody>
      </p:sp>
      <p:sp>
        <p:nvSpPr>
          <p:cNvPr id="167" name="Google Shape;167;p20"/>
          <p:cNvSpPr txBox="1"/>
          <p:nvPr/>
        </p:nvSpPr>
        <p:spPr>
          <a:xfrm>
            <a:off x="5117065" y="89214"/>
            <a:ext cx="6761466"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a:solidFill>
                  <a:srgbClr val="1E4E79"/>
                </a:solidFill>
                <a:latin typeface="Arial"/>
                <a:ea typeface="Arial"/>
                <a:cs typeface="Arial"/>
                <a:sym typeface="Arial"/>
              </a:rPr>
              <a:t>L’implication du Bénin</a:t>
            </a:r>
            <a:endParaRPr/>
          </a:p>
        </p:txBody>
      </p:sp>
      <p:sp>
        <p:nvSpPr>
          <p:cNvPr id="168" name="Google Shape;168;p20"/>
          <p:cNvSpPr txBox="1"/>
          <p:nvPr/>
        </p:nvSpPr>
        <p:spPr>
          <a:xfrm>
            <a:off x="957833" y="3472828"/>
            <a:ext cx="9715164" cy="954107"/>
          </a:xfrm>
          <a:prstGeom prst="rect">
            <a:avLst/>
          </a:prstGeom>
          <a:solidFill>
            <a:srgbClr val="FFFF00"/>
          </a:solidFill>
          <a:ln>
            <a:noFill/>
          </a:ln>
          <a:effectLst>
            <a:outerShdw blurRad="50800" rotWithShape="0" algn="tr" dir="81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lang="fr-FR" sz="2800">
                <a:solidFill>
                  <a:srgbClr val="1E4E79"/>
                </a:solidFill>
                <a:latin typeface="Arial"/>
                <a:ea typeface="Arial"/>
                <a:cs typeface="Arial"/>
                <a:sym typeface="Arial"/>
              </a:rPr>
              <a:t>Sortie d’un plan stratégique de lutte contre les maladies non transmissibles en février 2014.</a:t>
            </a:r>
            <a:endParaRPr/>
          </a:p>
        </p:txBody>
      </p:sp>
      <p:sp>
        <p:nvSpPr>
          <p:cNvPr id="169" name="Google Shape;169;p20"/>
          <p:cNvSpPr txBox="1"/>
          <p:nvPr/>
        </p:nvSpPr>
        <p:spPr>
          <a:xfrm>
            <a:off x="957833" y="4616348"/>
            <a:ext cx="9715164" cy="1384995"/>
          </a:xfrm>
          <a:prstGeom prst="rect">
            <a:avLst/>
          </a:prstGeom>
          <a:solidFill>
            <a:srgbClr val="FFFF00"/>
          </a:solidFill>
          <a:ln>
            <a:noFill/>
          </a:ln>
          <a:effectLst>
            <a:outerShdw blurRad="50800" rotWithShape="0" algn="tr" dir="81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lang="fr-FR" sz="2800">
                <a:solidFill>
                  <a:srgbClr val="1E4E79"/>
                </a:solidFill>
                <a:latin typeface="Arial"/>
                <a:ea typeface="Arial"/>
                <a:cs typeface="Arial"/>
                <a:sym typeface="Arial"/>
              </a:rPr>
              <a:t>Création d’un comité national multisectoriel de lutte contre les maladies non transmissibles en juillet 2014.</a:t>
            </a:r>
            <a:endParaRPr/>
          </a:p>
          <a:p>
            <a:pPr indent="0" lvl="0" marL="0" marR="0" rtl="0" algn="l">
              <a:spcBef>
                <a:spcPts val="0"/>
              </a:spcBef>
              <a:spcAft>
                <a:spcPts val="0"/>
              </a:spcAft>
              <a:buNone/>
            </a:pPr>
            <a:r>
              <a:rPr lang="fr-FR" sz="2800">
                <a:solidFill>
                  <a:srgbClr val="FF0000"/>
                </a:solidFill>
                <a:latin typeface="Arial"/>
                <a:ea typeface="Arial"/>
                <a:cs typeface="Arial"/>
                <a:sym typeface="Arial"/>
              </a:rPr>
              <a:t>•</a:t>
            </a:r>
            <a:r>
              <a:rPr lang="fr-FR" sz="2800">
                <a:solidFill>
                  <a:srgbClr val="1E4E79"/>
                </a:solidFill>
                <a:latin typeface="Arial"/>
                <a:ea typeface="Arial"/>
                <a:cs typeface="Arial"/>
                <a:sym typeface="Arial"/>
              </a:rPr>
              <a:t> Le département du Plateau devient le département pilote</a:t>
            </a:r>
            <a:endParaRPr sz="2800">
              <a:solidFill>
                <a:srgbClr val="1E4E79"/>
              </a:solidFill>
              <a:latin typeface="Arial"/>
              <a:ea typeface="Arial"/>
              <a:cs typeface="Arial"/>
              <a:sym typeface="Arial"/>
            </a:endParaRPr>
          </a:p>
        </p:txBody>
      </p:sp>
      <p:pic>
        <p:nvPicPr>
          <p:cNvPr id="170" name="Google Shape;170;p20"/>
          <p:cNvPicPr preferRelativeResize="0"/>
          <p:nvPr/>
        </p:nvPicPr>
        <p:blipFill rotWithShape="1">
          <a:blip r:embed="rId3">
            <a:alphaModFix/>
          </a:blip>
          <a:srcRect b="0" l="0" r="0" t="0"/>
          <a:stretch/>
        </p:blipFill>
        <p:spPr>
          <a:xfrm>
            <a:off x="10416832" y="5670970"/>
            <a:ext cx="1775168" cy="1187030"/>
          </a:xfrm>
          <a:prstGeom prst="rect">
            <a:avLst/>
          </a:prstGeom>
          <a:noFill/>
          <a:ln>
            <a:noFill/>
          </a:ln>
        </p:spPr>
      </p:pic>
      <p:sp>
        <p:nvSpPr>
          <p:cNvPr id="171" name="Google Shape;171;p20"/>
          <p:cNvSpPr txBox="1"/>
          <p:nvPr/>
        </p:nvSpPr>
        <p:spPr>
          <a:xfrm>
            <a:off x="116151" y="89225"/>
            <a:ext cx="3923400" cy="831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a:solidFill>
                  <a:srgbClr val="1E4E79"/>
                </a:solidFill>
                <a:latin typeface="Arial"/>
                <a:ea typeface="Arial"/>
                <a:cs typeface="Arial"/>
                <a:sym typeface="Arial"/>
              </a:rPr>
              <a:t>CONTEXTE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500"/>
                                        <p:tgtEl>
                                          <p:spTgt spid="16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500"/>
                                        <p:tgtEl>
                                          <p:spTgt spid="1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500"/>
                                        <p:tgtEl>
                                          <p:spTgt spid="1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500"/>
                                        <p:tgtEl>
                                          <p:spTgt spid="1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500"/>
                                        <p:tgtEl>
                                          <p:spTgt spid="1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B081"/>
        </a:solidFill>
      </p:bgPr>
    </p:bg>
    <p:spTree>
      <p:nvGrpSpPr>
        <p:cNvPr id="175" name="Shape 175"/>
        <p:cNvGrpSpPr/>
        <p:nvPr/>
      </p:nvGrpSpPr>
      <p:grpSpPr>
        <a:xfrm>
          <a:off x="0" y="0"/>
          <a:ext cx="0" cy="0"/>
          <a:chOff x="0" y="0"/>
          <a:chExt cx="0" cy="0"/>
        </a:xfrm>
      </p:grpSpPr>
      <p:pic>
        <p:nvPicPr>
          <p:cNvPr id="176" name="Google Shape;176;p21"/>
          <p:cNvPicPr preferRelativeResize="0"/>
          <p:nvPr/>
        </p:nvPicPr>
        <p:blipFill rotWithShape="1">
          <a:blip r:embed="rId3">
            <a:alphaModFix/>
          </a:blip>
          <a:srcRect b="0" l="0" r="0" t="0"/>
          <a:stretch/>
        </p:blipFill>
        <p:spPr>
          <a:xfrm>
            <a:off x="10416832" y="5670970"/>
            <a:ext cx="1775168" cy="1187030"/>
          </a:xfrm>
          <a:prstGeom prst="rect">
            <a:avLst/>
          </a:prstGeom>
          <a:noFill/>
          <a:ln>
            <a:noFill/>
          </a:ln>
        </p:spPr>
      </p:pic>
      <p:sp>
        <p:nvSpPr>
          <p:cNvPr id="177" name="Google Shape;177;p21"/>
          <p:cNvSpPr txBox="1"/>
          <p:nvPr/>
        </p:nvSpPr>
        <p:spPr>
          <a:xfrm>
            <a:off x="957833" y="1905314"/>
            <a:ext cx="9715164" cy="3570208"/>
          </a:xfrm>
          <a:prstGeom prst="rect">
            <a:avLst/>
          </a:prstGeom>
          <a:solidFill>
            <a:srgbClr val="FFFF00"/>
          </a:solidFill>
          <a:ln>
            <a:noFill/>
          </a:ln>
          <a:effectLst>
            <a:outerShdw blurRad="50800" rotWithShape="0" algn="tr" dir="81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lang="fr-FR" sz="3000" cap="small">
                <a:solidFill>
                  <a:srgbClr val="1E4E79"/>
                </a:solidFill>
                <a:latin typeface="Arial"/>
                <a:ea typeface="Arial"/>
                <a:cs typeface="Arial"/>
                <a:sym typeface="Arial"/>
              </a:rPr>
              <a:t>Principal</a:t>
            </a:r>
            <a:r>
              <a:rPr lang="fr-FR" sz="2800">
                <a:solidFill>
                  <a:srgbClr val="1E4E79"/>
                </a:solidFill>
                <a:latin typeface="Arial"/>
                <a:ea typeface="Arial"/>
                <a:cs typeface="Arial"/>
                <a:sym typeface="Arial"/>
              </a:rPr>
              <a:t> :</a:t>
            </a:r>
            <a:endParaRPr/>
          </a:p>
          <a:p>
            <a:pPr indent="0" lvl="0" marL="0" marR="0" rtl="0" algn="l">
              <a:spcBef>
                <a:spcPts val="0"/>
              </a:spcBef>
              <a:spcAft>
                <a:spcPts val="0"/>
              </a:spcAft>
              <a:buNone/>
            </a:pPr>
            <a:r>
              <a:rPr lang="fr-FR" sz="2800">
                <a:solidFill>
                  <a:srgbClr val="1E4E79"/>
                </a:solidFill>
                <a:latin typeface="Arial"/>
                <a:ea typeface="Arial"/>
                <a:cs typeface="Arial"/>
                <a:sym typeface="Arial"/>
              </a:rPr>
              <a:t>Appuyer techniquement et financièrement la mise en place du programme de lutte contre le diabète dans le département du plateau, et ce à titre expérimental sur 3 axes  :</a:t>
            </a:r>
            <a:endParaRPr/>
          </a:p>
          <a:p>
            <a:pPr indent="-457200" lvl="0" marL="161925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La prévention</a:t>
            </a:r>
            <a:endParaRPr/>
          </a:p>
          <a:p>
            <a:pPr indent="-457200" lvl="0" marL="161925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Le dépistage</a:t>
            </a:r>
            <a:endParaRPr/>
          </a:p>
          <a:p>
            <a:pPr indent="-457200" lvl="0" marL="1619250" marR="0" rtl="0" algn="l">
              <a:spcBef>
                <a:spcPts val="0"/>
              </a:spcBef>
              <a:spcAft>
                <a:spcPts val="0"/>
              </a:spcAft>
              <a:buClr>
                <a:srgbClr val="FF0000"/>
              </a:buClr>
              <a:buSzPts val="2800"/>
              <a:buFont typeface="Arial"/>
              <a:buChar char="•"/>
            </a:pPr>
            <a:r>
              <a:rPr lang="fr-FR" sz="2800">
                <a:solidFill>
                  <a:srgbClr val="1E4E79"/>
                </a:solidFill>
                <a:latin typeface="Arial"/>
                <a:ea typeface="Arial"/>
                <a:cs typeface="Arial"/>
                <a:sym typeface="Arial"/>
              </a:rPr>
              <a:t>L’accès aux soins</a:t>
            </a:r>
            <a:endParaRPr/>
          </a:p>
        </p:txBody>
      </p:sp>
      <p:sp>
        <p:nvSpPr>
          <p:cNvPr id="178" name="Google Shape;178;p21"/>
          <p:cNvSpPr txBox="1"/>
          <p:nvPr/>
        </p:nvSpPr>
        <p:spPr>
          <a:xfrm>
            <a:off x="5117065" y="89214"/>
            <a:ext cx="2823209"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a:solidFill>
                  <a:srgbClr val="1E4E79"/>
                </a:solidFill>
                <a:latin typeface="Arial"/>
                <a:ea typeface="Arial"/>
                <a:cs typeface="Arial"/>
                <a:sym typeface="Arial"/>
              </a:rPr>
              <a:t>Objectifs</a:t>
            </a:r>
            <a:endParaRPr/>
          </a:p>
        </p:txBody>
      </p:sp>
      <p:sp>
        <p:nvSpPr>
          <p:cNvPr id="179" name="Google Shape;179;p21"/>
          <p:cNvSpPr txBox="1"/>
          <p:nvPr/>
        </p:nvSpPr>
        <p:spPr>
          <a:xfrm>
            <a:off x="116151" y="89225"/>
            <a:ext cx="3923400" cy="831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fr-FR" sz="4800">
                <a:solidFill>
                  <a:srgbClr val="1E4E79"/>
                </a:solidFill>
                <a:latin typeface="Arial"/>
                <a:ea typeface="Arial"/>
                <a:cs typeface="Arial"/>
                <a:sym typeface="Arial"/>
              </a:rPr>
              <a:t>CONTEXTE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500"/>
                                        <p:tgtEl>
                                          <p:spTgt spid="17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500"/>
                                        <p:tgtEl>
                                          <p:spTgt spid="1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