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F96BA146-C6EA-47D8-918B-3508BE73156D}">
  <a:tblStyle styleId="{F96BA146-C6EA-47D8-918B-3508BE73156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CECE7"/>
          </a:solidFill>
        </a:fill>
      </a:tcStyle>
    </a:wholeTbl>
    <a:band1H>
      <a:tcTxStyle/>
      <a:tcStyle>
        <a:fill>
          <a:solidFill>
            <a:srgbClr val="F8D6CC"/>
          </a:solidFill>
        </a:fill>
      </a:tcStyle>
    </a:band1H>
    <a:band2H>
      <a:tcTxStyle/>
    </a:band2H>
    <a:band1V>
      <a:tcTxStyle/>
      <a:tcStyle>
        <a:fill>
          <a:solidFill>
            <a:srgbClr val="F8D6CC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2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2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2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2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eux contenus" type="twoObj">
  <p:cSld name="TWO_OBJECT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et contenu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seul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de section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0" i="0" lang="fr-CH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Equipe de conduite</a:t>
            </a:r>
            <a:br>
              <a:rPr b="0" i="0" lang="fr-CH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fr-CH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102 w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fr-CH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Neuchâtel, 31.8.2018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fr-CH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OJ</a:t>
            </a:r>
            <a:endParaRPr/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434715" y="1484026"/>
            <a:ext cx="5585085" cy="4692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15"/>
              <a:buFont typeface="Arial"/>
              <a:buNone/>
            </a:pPr>
            <a:r>
              <a:rPr b="0" i="0" lang="fr-CH" sz="35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1°  Facturation au Pro Rata :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15"/>
              <a:buFont typeface="Arial"/>
              <a:buNone/>
            </a:pPr>
            <a:r>
              <a:rPr b="0" i="0" lang="fr-CH" sz="35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2° Gestion des fonds du D 102 w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15"/>
              <a:buFont typeface="Arial"/>
              <a:buNone/>
            </a:pPr>
            <a:r>
              <a:rPr b="0" i="0" lang="fr-CH" sz="35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3° Répartition des gains D 102 w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15"/>
              <a:buFont typeface="Arial"/>
              <a:buNone/>
            </a:pPr>
            <a:r>
              <a:rPr b="0" i="0" lang="fr-CH" sz="35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4° Fixation des durées d’activité des PZ, recherche de PZ et de VPZ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792"/>
              <a:buFont typeface="Arial"/>
              <a:buNone/>
            </a:pPr>
            <a:r>
              <a:rPr b="0" i="0" lang="fr-CH" sz="37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4"/>
          <p:cNvSpPr txBox="1"/>
          <p:nvPr>
            <p:ph idx="2" type="body"/>
          </p:nvPr>
        </p:nvSpPr>
        <p:spPr>
          <a:xfrm>
            <a:off x="6177196" y="1484026"/>
            <a:ext cx="5700010" cy="4692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15"/>
              <a:buFont typeface="Arial"/>
              <a:buNone/>
            </a:pPr>
            <a:r>
              <a:rPr b="0" i="0" lang="fr-CH" sz="35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5° CN Neuchâtel 2020,  fixation d’un calendrier concernant les prochaines CN.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15"/>
              <a:buFont typeface="Arial"/>
              <a:buNone/>
            </a:pPr>
            <a:r>
              <a:rPr b="0" i="0" lang="fr-CH" sz="35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6° Cinquantenaire de la LCIF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15"/>
              <a:buFont typeface="Arial"/>
              <a:buNone/>
            </a:pPr>
            <a:r>
              <a:rPr b="0" i="0" lang="fr-CH" sz="35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7°  Nouveaux clubs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15"/>
              <a:buFont typeface="Arial"/>
              <a:buNone/>
            </a:pPr>
            <a:r>
              <a:rPr b="0" i="0" lang="fr-CH" sz="35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8° Formation programme MS 365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15"/>
              <a:buFont typeface="Arial"/>
              <a:buNone/>
            </a:pPr>
            <a:r>
              <a:rPr b="0" i="0" lang="fr-CH" sz="35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 Site internet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15"/>
              <a:buFont typeface="Arial"/>
              <a:buNone/>
            </a:pPr>
            <a:r>
              <a:rPr b="0" i="0" lang="fr-CH" sz="35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10° Divers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fr-CH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Facturation au pro rata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fr-CH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5.5.2018, statuts et règlement finances acceptés par AD Zoug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fr-CH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statuts précisent qu’ils entgent immédiatement en vigueur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fr-CH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Facturation rétroactive aux clubs concernés (78 clubs) au 01.07.2017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fr-CH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Actuellement 45 clubs sur 78 ont payé!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fr-CH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Statuts 102 w					</a:t>
            </a:r>
            <a:endParaRPr/>
          </a:p>
        </p:txBody>
      </p:sp>
      <p:pic>
        <p:nvPicPr>
          <p:cNvPr id="104" name="Google Shape;104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4833" y="2195536"/>
            <a:ext cx="12192000" cy="40858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/>
          <p:nvPr/>
        </p:nvSpPr>
        <p:spPr>
          <a:xfrm>
            <a:off x="434715" y="2353456"/>
            <a:ext cx="11757285" cy="3693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CH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Art. 3 FINANCEMENT 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CH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CH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3.1. COTISATIONS DES MEMBRES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CH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CH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Le financement du district résulte du produit des cotisations des membres du district 102 w. L’assemblée des délégués fixe le montant de la cotisation annuelle des membres.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CH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CH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Les district multiple 102 établit et débite une fois par année le montant des cotisations dues au district  102 w. Le district 102 w facture au multidistrict les montants des cotisations des membres admis dans l’association pendant l’année courante</a:t>
            </a:r>
            <a:r>
              <a:rPr b="1" i="0" lang="fr-CH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 </a:t>
            </a:r>
            <a:r>
              <a:rPr b="0" i="0" lang="fr-CH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Les dispositions des statuts et en particulier l’article 22 sont mises en application dans le règlement de toute autre situation non comprise dans cet article. 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CH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fr-CH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Règlement finances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fr-CH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Décomposition de la cotisation des membres</a:t>
            </a:r>
            <a:endParaRPr/>
          </a:p>
        </p:txBody>
      </p:sp>
      <p:graphicFrame>
        <p:nvGraphicFramePr>
          <p:cNvPr id="116" name="Google Shape;116;p18"/>
          <p:cNvGraphicFramePr/>
          <p:nvPr/>
        </p:nvGraphicFramePr>
        <p:xfrm>
          <a:off x="569626" y="169068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{F96BA146-C6EA-47D8-918B-3508BE73156D}</a:tableStyleId>
              </a:tblPr>
              <a:tblGrid>
                <a:gridCol w="3594725"/>
                <a:gridCol w="3594725"/>
                <a:gridCol w="3594725"/>
              </a:tblGrid>
              <a:tr h="6002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2017/18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2018/19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6002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MD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 52.00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 49.00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6002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D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 29.00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 </a:t>
                      </a:r>
                      <a:r>
                        <a:rPr b="1" lang="fr-CH" sz="2400"/>
                        <a:t>32.00 = + 11’913.00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6002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Revue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 29.00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 29.00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6002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Fond MD 102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 10.00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 10.00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6002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LCI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 43.00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 43.00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6002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LCIF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   3.00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  03.00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6002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Total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166.00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2400"/>
                        <a:t>166.00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