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68" r:id="rId5"/>
    <p:sldId id="258" r:id="rId6"/>
    <p:sldId id="345" r:id="rId7"/>
    <p:sldId id="354" r:id="rId8"/>
    <p:sldId id="358" r:id="rId9"/>
    <p:sldId id="355" r:id="rId10"/>
    <p:sldId id="359" r:id="rId11"/>
    <p:sldId id="356" r:id="rId12"/>
    <p:sldId id="360" r:id="rId13"/>
    <p:sldId id="340" r:id="rId14"/>
    <p:sldId id="347" r:id="rId15"/>
    <p:sldId id="350" r:id="rId16"/>
    <p:sldId id="348" r:id="rId17"/>
    <p:sldId id="349" r:id="rId18"/>
    <p:sldId id="351" r:id="rId19"/>
    <p:sldId id="352" r:id="rId20"/>
    <p:sldId id="353" r:id="rId21"/>
    <p:sldId id="341" r:id="rId22"/>
    <p:sldId id="264" r:id="rId23"/>
    <p:sldId id="344" r:id="rId24"/>
    <p:sldId id="265" r:id="rId25"/>
    <p:sldId id="266" r:id="rId26"/>
    <p:sldId id="267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65A"/>
    <a:srgbClr val="FFFFFF"/>
    <a:srgbClr val="F5C400"/>
    <a:srgbClr val="022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7" autoAdjust="0"/>
    <p:restoredTop sz="81378" autoAdjust="0"/>
  </p:normalViewPr>
  <p:slideViewPr>
    <p:cSldViewPr snapToGrid="0" showGuides="1">
      <p:cViewPr varScale="1">
        <p:scale>
          <a:sx n="54" d="100"/>
          <a:sy n="54" d="100"/>
        </p:scale>
        <p:origin x="96" y="8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19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B84D35-50FD-4BDC-B365-89167B5E39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BF350C-6A88-4EC0-B7C6-7FBE341AC7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DBB9A-E83D-4E89-8A53-6A8D3B64302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71527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30237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3829049"/>
            <a:ext cx="5486400" cy="4684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B2644-7427-45E9-9C34-05A84D79837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36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630238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B2644-7427-45E9-9C34-05A84D798372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4177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630238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Cette liste présente un échantillon de possibles branches</a:t>
            </a:r>
            <a:r>
              <a:rPr lang="fr-FR" baseline="0" dirty="0"/>
              <a:t> spécialisée de </a:t>
            </a:r>
            <a:r>
              <a:rPr lang="fr-FR" dirty="0"/>
              <a:t>club permettant de donner une note spécifique à une branche.</a:t>
            </a:r>
            <a:r>
              <a:rPr lang="fr-FR" baseline="0" dirty="0"/>
              <a:t> </a:t>
            </a:r>
            <a:endParaRPr lang="fr-FR" dirty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B2644-7427-45E9-9C34-05A84D798372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5055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join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unsplash.com/join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unsplash.com/join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unsplash.com/join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14620BC7-59E4-4031-90EA-43E48C711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305" y="383825"/>
            <a:ext cx="11295529" cy="1200329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titre et adapter la longueur du trait jaune à la longueur du texte (2 lignes)</a:t>
            </a:r>
            <a:endParaRPr lang="fr-CH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DDAF474-22BB-4210-9FD4-E9AFD63EA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5" t="19337" r="11155" b="34093"/>
          <a:stretch/>
        </p:blipFill>
        <p:spPr>
          <a:xfrm>
            <a:off x="8086166" y="254977"/>
            <a:ext cx="3778621" cy="817686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416495D1-9659-4619-94CC-1C1175882C6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0305" y="2005011"/>
            <a:ext cx="7655861" cy="4306141"/>
          </a:xfrm>
        </p:spPr>
        <p:txBody>
          <a:bodyPr/>
          <a:lstStyle>
            <a:lvl1pPr>
              <a:defRPr/>
            </a:lvl1pPr>
            <a:lvl2pPr marL="457200" indent="0">
              <a:buNone/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Ajoutez une image (</a:t>
            </a:r>
            <a:r>
              <a:rPr lang="fr-CH" dirty="0">
                <a:hlinkClick r:id="rId3"/>
              </a:rPr>
              <a:t>https://unsplash.com/</a:t>
            </a:r>
            <a:r>
              <a:rPr lang="fr-CH" dirty="0"/>
              <a:t>)</a:t>
            </a:r>
          </a:p>
          <a:p>
            <a:pPr lvl="1"/>
            <a:endParaRPr lang="fr-CH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E7C76939-0E6B-40FF-BEA9-1380BC809A4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69941" y="2005011"/>
            <a:ext cx="3594846" cy="469092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fr-FR" dirty="0"/>
              <a:t>Lions Club xxx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5971CA5F-0244-4749-AF3B-82D75358C4C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269941" y="2998162"/>
            <a:ext cx="3594846" cy="469092"/>
          </a:xfrm>
        </p:spPr>
        <p:txBody>
          <a:bodyPr>
            <a:no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fr-FR" dirty="0"/>
              <a:t>Prénom Nom du présentateur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F66D59BC-A16C-4B26-99B6-F2AEA4007C1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269941" y="3689388"/>
            <a:ext cx="3594846" cy="469092"/>
          </a:xfrm>
        </p:spPr>
        <p:txBody>
          <a:bodyPr>
            <a:no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fr-FR" dirty="0"/>
              <a:t>Titre du Présentateur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876987A2-BF9C-4699-AE14-138A7FC138C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269941" y="4202364"/>
            <a:ext cx="3594846" cy="469092"/>
          </a:xfrm>
        </p:spPr>
        <p:txBody>
          <a:bodyPr>
            <a:no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fr-FR" dirty="0"/>
              <a:t>District 102 West</a:t>
            </a:r>
          </a:p>
        </p:txBody>
      </p:sp>
    </p:spTree>
    <p:extLst>
      <p:ext uri="{BB962C8B-B14F-4D97-AF65-F5344CB8AC3E}">
        <p14:creationId xmlns:p14="http://schemas.microsoft.com/office/powerpoint/2010/main" val="193258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&amp; Répon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EA4C91-8293-40C6-A35D-255E1C3FA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305" y="383825"/>
            <a:ext cx="11295529" cy="646331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Questions &amp; Réponses</a:t>
            </a:r>
            <a:endParaRPr lang="fr-CH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B5B4F45-9923-4EA4-B18A-618710360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2634" y="63563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6565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7895310-413A-4508-9F2C-0E84C20846E1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81A3C9-0FFD-4109-AB58-549748E292A4}"/>
              </a:ext>
            </a:extLst>
          </p:cNvPr>
          <p:cNvSpPr txBox="1"/>
          <p:nvPr userDrawn="1"/>
        </p:nvSpPr>
        <p:spPr>
          <a:xfrm>
            <a:off x="6870330" y="1584061"/>
            <a:ext cx="287931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2D02F49-4F4A-4EAD-A21C-1835C4A38DF9}"/>
              </a:ext>
            </a:extLst>
          </p:cNvPr>
          <p:cNvSpPr txBox="1"/>
          <p:nvPr userDrawn="1"/>
        </p:nvSpPr>
        <p:spPr>
          <a:xfrm>
            <a:off x="2724622" y="981994"/>
            <a:ext cx="287931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4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E00E0E4-096E-4836-A1BD-9D4302C45A5C}"/>
              </a:ext>
            </a:extLst>
          </p:cNvPr>
          <p:cNvSpPr txBox="1"/>
          <p:nvPr userDrawn="1"/>
        </p:nvSpPr>
        <p:spPr>
          <a:xfrm>
            <a:off x="7111543" y="899988"/>
            <a:ext cx="205697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900" b="1" dirty="0">
                <a:solidFill>
                  <a:srgbClr val="56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2BF1DD3-DC38-460D-88DD-80B30672CBEA}"/>
              </a:ext>
            </a:extLst>
          </p:cNvPr>
          <p:cNvSpPr txBox="1"/>
          <p:nvPr userDrawn="1"/>
        </p:nvSpPr>
        <p:spPr>
          <a:xfrm>
            <a:off x="8162464" y="498743"/>
            <a:ext cx="14847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600" b="1" dirty="0">
                <a:solidFill>
                  <a:srgbClr val="022D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E8E76EC-E15D-4B45-B8E9-4AA6E3981DDA}"/>
              </a:ext>
            </a:extLst>
          </p:cNvPr>
          <p:cNvSpPr txBox="1"/>
          <p:nvPr userDrawn="1"/>
        </p:nvSpPr>
        <p:spPr>
          <a:xfrm>
            <a:off x="2442357" y="1822182"/>
            <a:ext cx="108555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b="1" dirty="0">
                <a:solidFill>
                  <a:srgbClr val="56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6080729-5C2E-462A-B9FD-98D4489868D6}"/>
              </a:ext>
            </a:extLst>
          </p:cNvPr>
          <p:cNvSpPr txBox="1"/>
          <p:nvPr userDrawn="1"/>
        </p:nvSpPr>
        <p:spPr>
          <a:xfrm>
            <a:off x="3971779" y="2185977"/>
            <a:ext cx="2056973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3900" b="1" dirty="0">
                <a:solidFill>
                  <a:srgbClr val="022D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45C719F-89CB-4E7B-BBE5-689239C4B518}"/>
              </a:ext>
            </a:extLst>
          </p:cNvPr>
          <p:cNvSpPr txBox="1"/>
          <p:nvPr userDrawn="1"/>
        </p:nvSpPr>
        <p:spPr>
          <a:xfrm>
            <a:off x="5678790" y="2664861"/>
            <a:ext cx="108555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b="1" dirty="0">
                <a:solidFill>
                  <a:srgbClr val="022D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195FC97-0AF9-41E1-A529-71CADBAD1215}"/>
              </a:ext>
            </a:extLst>
          </p:cNvPr>
          <p:cNvSpPr txBox="1"/>
          <p:nvPr userDrawn="1"/>
        </p:nvSpPr>
        <p:spPr>
          <a:xfrm>
            <a:off x="4986216" y="794599"/>
            <a:ext cx="174278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900" b="1" dirty="0">
                <a:solidFill>
                  <a:srgbClr val="56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C8A1D01-3A6F-4483-A6DB-63494A104A48}"/>
              </a:ext>
            </a:extLst>
          </p:cNvPr>
          <p:cNvSpPr txBox="1"/>
          <p:nvPr userDrawn="1"/>
        </p:nvSpPr>
        <p:spPr>
          <a:xfrm>
            <a:off x="4147858" y="-353796"/>
            <a:ext cx="4070345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9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640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EA4C91-8293-40C6-A35D-255E1C3FA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305" y="383825"/>
            <a:ext cx="11295529" cy="1200329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Merci</a:t>
            </a:r>
            <a:br>
              <a:rPr lang="fr-FR" dirty="0"/>
            </a:br>
            <a:r>
              <a:rPr lang="fr-FR" dirty="0"/>
              <a:t>pour votre attention</a:t>
            </a:r>
            <a:endParaRPr lang="fr-CH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6F5E6F4-A5A5-43B0-8B7E-969A57897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" t="20975" r="10074" b="32593"/>
          <a:stretch/>
        </p:blipFill>
        <p:spPr>
          <a:xfrm>
            <a:off x="7927675" y="5658928"/>
            <a:ext cx="3798159" cy="815248"/>
          </a:xfrm>
          <a:prstGeom prst="rect">
            <a:avLst/>
          </a:prstGeom>
        </p:spPr>
      </p:pic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C5C4E16D-7905-4569-8B5F-F5B5462CB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2634" y="63563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6565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7895310-413A-4508-9F2C-0E84C20846E1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2D5DF32E-E365-4FC2-A69B-F16FC9807F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0305" y="2479141"/>
            <a:ext cx="3594846" cy="469092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1F626F1B-1580-45C0-BE57-1194D0AD286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0305" y="3023720"/>
            <a:ext cx="3594846" cy="469092"/>
          </a:xfrm>
        </p:spPr>
        <p:txBody>
          <a:bodyPr/>
          <a:lstStyle>
            <a:lvl1pPr marL="0" indent="0">
              <a:buNone/>
              <a:defRPr sz="2000" b="0"/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C90671FB-4E7E-4D4C-88E4-3E6AC14E142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0305" y="3834199"/>
            <a:ext cx="3594846" cy="469092"/>
          </a:xfrm>
        </p:spPr>
        <p:txBody>
          <a:bodyPr/>
          <a:lstStyle>
            <a:lvl1pPr marL="0" indent="0">
              <a:buNone/>
              <a:defRPr sz="2000" b="0"/>
            </a:lvl1pPr>
          </a:lstStyle>
          <a:p>
            <a:pPr lvl="0"/>
            <a:r>
              <a:rPr lang="fr-FR" dirty="0"/>
              <a:t>+ 41 xxx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0CEAF6F1-79EC-4DAB-BB91-B6388E2A3D4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0305" y="4383289"/>
            <a:ext cx="3594846" cy="469092"/>
          </a:xfrm>
        </p:spPr>
        <p:txBody>
          <a:bodyPr/>
          <a:lstStyle>
            <a:lvl1pPr marL="0" indent="0">
              <a:buNone/>
              <a:defRPr sz="2000" b="0"/>
            </a:lvl1pPr>
          </a:lstStyle>
          <a:p>
            <a:pPr lvl="0"/>
            <a:r>
              <a:rPr lang="fr-FR" dirty="0"/>
              <a:t>Email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AD3AB7E6-3179-4251-A09A-7AD84187C3F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0305" y="5887255"/>
            <a:ext cx="3594846" cy="469092"/>
          </a:xfrm>
        </p:spPr>
        <p:txBody>
          <a:bodyPr/>
          <a:lstStyle>
            <a:lvl1pPr marL="0" indent="0">
              <a:buNone/>
              <a:defRPr sz="2000" b="0"/>
            </a:lvl1pPr>
          </a:lstStyle>
          <a:p>
            <a:pPr lvl="0"/>
            <a:fld id="{2E040614-D602-4B9D-8734-79FD68B1A4BA}" type="datetime4">
              <a:rPr lang="fr-FR" smtClean="0"/>
              <a:t>12 avril 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798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EA4C91-8293-40C6-A35D-255E1C3FA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Modifiez le titre et adapter la longueur du trait jaune à la longueur du texte (2 lignes)</a:t>
            </a:r>
            <a:endParaRPr lang="fr-CH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37473F4-B24F-4F2F-B95E-94BAE1293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2634" y="63563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6565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7895310-413A-4508-9F2C-0E84C20846E1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0A66138D-DAE7-4706-B665-5BE50836D0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15064" y="2260121"/>
            <a:ext cx="9810769" cy="4015173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fr-FR" dirty="0"/>
              <a:t>Ajoutez ici les points de l’agenda</a:t>
            </a:r>
          </a:p>
        </p:txBody>
      </p:sp>
    </p:spTree>
    <p:extLst>
      <p:ext uri="{BB962C8B-B14F-4D97-AF65-F5344CB8AC3E}">
        <p14:creationId xmlns:p14="http://schemas.microsoft.com/office/powerpoint/2010/main" val="114556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EA4C91-8293-40C6-A35D-255E1C3FA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Modifiez le titre et adapter la longueur du trait jaune à la longueur du texte (2 lignes)</a:t>
            </a:r>
            <a:endParaRPr lang="fr-CH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B5B4F45-9923-4EA4-B18A-618710360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2634" y="63563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6565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7895310-413A-4508-9F2C-0E84C20846E1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1495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EA4C91-8293-40C6-A35D-255E1C3FA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Modifiez le titre et adapter la longueur du trait jaune à la longueur du texte (2 lignes)</a:t>
            </a:r>
            <a:endParaRPr lang="fr-CH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B5B4F45-9923-4EA4-B18A-618710360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2634" y="63563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6565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7895310-413A-4508-9F2C-0E84C20846E1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529A20D-5338-4410-9376-89804CE98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1794581"/>
            <a:ext cx="11295528" cy="447464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1441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B5B4F45-9923-4EA4-B18A-618710360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2634" y="63563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6565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7895310-413A-4508-9F2C-0E84C20846E1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2DEC89D-9DD6-4708-9CD9-CF49F06A6F3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0305" y="2005011"/>
            <a:ext cx="5524181" cy="4306141"/>
          </a:xfrm>
        </p:spPr>
        <p:txBody>
          <a:bodyPr/>
          <a:lstStyle>
            <a:lvl1pPr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5C6D00-93FF-4217-89FB-15FF3DE2D72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37514" y="2001413"/>
            <a:ext cx="5524181" cy="4306141"/>
          </a:xfrm>
        </p:spPr>
        <p:txBody>
          <a:bodyPr/>
          <a:lstStyle>
            <a:lvl1pPr>
              <a:defRPr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AAB0290-FBB0-43C9-A2AB-EBD5621FB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305" y="383825"/>
            <a:ext cx="11295529" cy="1200329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titre et adapter la longueur du trait jaune à la longueur du texte (2 lignes)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3434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p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2DEC89D-9DD6-4708-9CD9-CF49F06A6F3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95943" y="195943"/>
            <a:ext cx="11800114" cy="646611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Ajoutez une image (</a:t>
            </a:r>
            <a:r>
              <a:rPr lang="fr-CH" dirty="0">
                <a:hlinkClick r:id="rId2"/>
              </a:rPr>
              <a:t>https://unsplash.com/</a:t>
            </a:r>
            <a:r>
              <a:rPr lang="fr-CH" dirty="0"/>
              <a:t>) </a:t>
            </a:r>
          </a:p>
          <a:p>
            <a:pPr lvl="1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9731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EA4C91-8293-40C6-A35D-255E1C3FA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305" y="383825"/>
            <a:ext cx="5208495" cy="1200329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titre</a:t>
            </a:r>
            <a:br>
              <a:rPr lang="fr-FR" dirty="0"/>
            </a:br>
            <a:endParaRPr lang="fr-CH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B5B4F45-9923-4EA4-B18A-618710360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2634" y="63563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6565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7895310-413A-4508-9F2C-0E84C20846E1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2DEC89D-9DD6-4708-9CD9-CF49F06A6F3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0305" y="2005011"/>
            <a:ext cx="5524181" cy="430614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Ajoutez une image (</a:t>
            </a:r>
            <a:r>
              <a:rPr lang="fr-CH" dirty="0">
                <a:hlinkClick r:id="rId2"/>
              </a:rPr>
              <a:t>https://unsplash.com/</a:t>
            </a:r>
            <a:r>
              <a:rPr lang="fr-CH" dirty="0"/>
              <a:t>)</a:t>
            </a:r>
          </a:p>
          <a:p>
            <a:pPr lvl="1"/>
            <a:endParaRPr lang="fr-CH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5C6D00-93FF-4217-89FB-15FF3DE2D72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37514" y="2001413"/>
            <a:ext cx="5524181" cy="430614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Ajoutez une image (</a:t>
            </a:r>
            <a:r>
              <a:rPr lang="fr-CH" dirty="0">
                <a:hlinkClick r:id="rId2"/>
              </a:rPr>
              <a:t>https://unsplash.com/</a:t>
            </a:r>
            <a:r>
              <a:rPr lang="fr-CH" dirty="0"/>
              <a:t>)</a:t>
            </a:r>
          </a:p>
          <a:p>
            <a:pPr lvl="1"/>
            <a:endParaRPr lang="fr-CH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3E67A86-26AD-413D-B9E5-AEDF0CC3B3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383826"/>
            <a:ext cx="5665695" cy="1542945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fr-FR" dirty="0"/>
              <a:t>Titre + Texte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552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EA4C91-8293-40C6-A35D-255E1C3FA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305" y="383825"/>
            <a:ext cx="5208495" cy="1200329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titre</a:t>
            </a:r>
            <a:br>
              <a:rPr lang="fr-FR" dirty="0"/>
            </a:br>
            <a:endParaRPr lang="fr-CH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B5B4F45-9923-4EA4-B18A-618710360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2634" y="63563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6565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7895310-413A-4508-9F2C-0E84C20846E1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2DEC89D-9DD6-4708-9CD9-CF49F06A6F3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0305" y="2005011"/>
            <a:ext cx="5524181" cy="430614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Ajoutez une image (</a:t>
            </a:r>
            <a:r>
              <a:rPr lang="fr-CH" dirty="0">
                <a:hlinkClick r:id="rId2"/>
              </a:rPr>
              <a:t>https://unsplash.com/</a:t>
            </a:r>
            <a:r>
              <a:rPr lang="fr-CH" dirty="0"/>
              <a:t>)</a:t>
            </a:r>
          </a:p>
          <a:p>
            <a:pPr lvl="1"/>
            <a:endParaRPr lang="fr-CH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471FA8DF-B231-45B3-BE2F-0333012C2C58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37514" y="383824"/>
            <a:ext cx="5524181" cy="295808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Ajoutez une image (</a:t>
            </a:r>
            <a:r>
              <a:rPr lang="fr-CH" dirty="0">
                <a:hlinkClick r:id="rId2"/>
              </a:rPr>
              <a:t>https://unsplash.com/</a:t>
            </a:r>
            <a:r>
              <a:rPr lang="fr-CH" dirty="0"/>
              <a:t>)</a:t>
            </a:r>
          </a:p>
          <a:p>
            <a:pPr lvl="0"/>
            <a:endParaRPr lang="fr-CH" dirty="0"/>
          </a:p>
          <a:p>
            <a:pPr lvl="1"/>
            <a:endParaRPr lang="fr-CH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27F94B56-4D6B-401B-835F-0F80A68D107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7514" y="3516086"/>
            <a:ext cx="5524181" cy="2795066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Ajoutez une image (</a:t>
            </a:r>
            <a:r>
              <a:rPr lang="fr-CH" dirty="0">
                <a:hlinkClick r:id="rId2"/>
              </a:rPr>
              <a:t>https://unsplash.com/</a:t>
            </a:r>
            <a:r>
              <a:rPr lang="fr-CH" dirty="0"/>
              <a:t>)</a:t>
            </a:r>
          </a:p>
          <a:p>
            <a:pPr lvl="1"/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8682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g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EA4C91-8293-40C6-A35D-255E1C3FA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Modifiez le titre et adapter la longueur du trait jaune à la longueur du texte (2 lignes)</a:t>
            </a:r>
            <a:endParaRPr lang="fr-CH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B5B4F45-9923-4EA4-B18A-618710360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2634" y="63563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6565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7895310-413A-4508-9F2C-0E84C20846E1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0F3C208C-C169-4E67-8C3A-9C0166E34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1794581"/>
            <a:ext cx="11295528" cy="447464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2646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D0AC2FC-2D0C-4E84-9DFC-5481A1D37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383825"/>
            <a:ext cx="11295529" cy="12003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fr-FR" dirty="0"/>
              <a:t>Modifiez le titre et adapter la longueur du trait jaune à la longueur du texte (2 lignes)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F86324-EE0D-4484-B861-4F969479C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0306" y="1794582"/>
            <a:ext cx="1129552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C19348-5615-4FF1-8749-066243FEA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0306" y="6356350"/>
            <a:ext cx="2833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6565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0A23784-1FAE-4364-A828-3B54FF8567B7}" type="datetimeFigureOut">
              <a:rPr lang="fr-CH" smtClean="0"/>
              <a:pPr/>
              <a:t>14.04.2020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4537FF-13DC-46DF-A23F-C1360B83E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6565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0F92AF-18DA-414D-82F5-AFC4A39AB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82634" y="63563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6565A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7895310-413A-4508-9F2C-0E84C20846E1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8506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71" r:id="rId5"/>
    <p:sldLayoutId id="2147483668" r:id="rId6"/>
    <p:sldLayoutId id="2147483666" r:id="rId7"/>
    <p:sldLayoutId id="2147483667" r:id="rId8"/>
    <p:sldLayoutId id="2147483665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22D87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b="1" kern="1200">
          <a:solidFill>
            <a:srgbClr val="56565A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b="1" kern="1200">
          <a:solidFill>
            <a:srgbClr val="56565A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b="1" kern="1200">
          <a:solidFill>
            <a:srgbClr val="56565A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b="1" kern="1200">
          <a:solidFill>
            <a:srgbClr val="56565A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b="1" kern="1200">
          <a:solidFill>
            <a:srgbClr val="56565A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onsclubs.org/resources/FR/pdfs/cb17.pdf" TargetMode="External"/><Relationship Id="rId2" Type="http://schemas.openxmlformats.org/officeDocument/2006/relationships/hyperlink" Target="https://lionsclubs.org/fr/resources-for-members/resource-center/club-branch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lionsclubs.org/resources/FR/pdfs/cb4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lions@torti.ch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4A63A2-6AF7-4823-ACEC-0BDB055EB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383825"/>
            <a:ext cx="11295529" cy="646331"/>
          </a:xfrm>
        </p:spPr>
        <p:txBody>
          <a:bodyPr/>
          <a:lstStyle/>
          <a:p>
            <a:r>
              <a:rPr lang="fr-CH" dirty="0"/>
              <a:t>Branche de club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B4EA6D66-8C49-4B6F-9D73-4DBAA593B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78" y="2005013"/>
            <a:ext cx="6446181" cy="4306887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2EC036-42F3-4B98-A337-FE2B302AC66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69940" y="2005010"/>
            <a:ext cx="3774575" cy="1423989"/>
          </a:xfrm>
        </p:spPr>
        <p:txBody>
          <a:bodyPr>
            <a:noAutofit/>
          </a:bodyPr>
          <a:lstStyle/>
          <a:p>
            <a:r>
              <a:rPr lang="fr-FR" i="1" dirty="0"/>
              <a:t>Un moyen de développer l’effectif de votre club </a:t>
            </a:r>
            <a:br>
              <a:rPr lang="fr-FR" i="1" dirty="0"/>
            </a:br>
            <a:r>
              <a:rPr lang="fr-FR" i="1" dirty="0"/>
              <a:t>et d’augmenter l’impact </a:t>
            </a:r>
            <a:br>
              <a:rPr lang="fr-FR" i="1" dirty="0"/>
            </a:br>
            <a:r>
              <a:rPr lang="fr-FR" i="1" dirty="0"/>
              <a:t>du service aux communautés</a:t>
            </a:r>
            <a:endParaRPr lang="fr-CH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A87AD67-F827-4A68-8B4A-B8F37248834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269941" y="3689387"/>
            <a:ext cx="3594846" cy="714465"/>
          </a:xfrm>
        </p:spPr>
        <p:txBody>
          <a:bodyPr>
            <a:noAutofit/>
          </a:bodyPr>
          <a:lstStyle/>
          <a:p>
            <a:r>
              <a:rPr lang="fr-CH" b="1" dirty="0"/>
              <a:t>Georges Torti</a:t>
            </a:r>
            <a:br>
              <a:rPr lang="fr-CH" dirty="0"/>
            </a:br>
            <a:r>
              <a:rPr lang="fr-CH" dirty="0"/>
              <a:t>GMT MD 102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78F82AA-7486-40E2-BCDD-18F1B26971D8}"/>
              </a:ext>
            </a:extLst>
          </p:cNvPr>
          <p:cNvCxnSpPr>
            <a:cxnSpLocks/>
          </p:cNvCxnSpPr>
          <p:nvPr/>
        </p:nvCxnSpPr>
        <p:spPr>
          <a:xfrm>
            <a:off x="541927" y="1031316"/>
            <a:ext cx="3951415" cy="0"/>
          </a:xfrm>
          <a:prstGeom prst="line">
            <a:avLst/>
          </a:prstGeom>
          <a:ln w="50800">
            <a:solidFill>
              <a:srgbClr val="F5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100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3CB42-AAE1-4C38-A9F6-0C548DA85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383825"/>
            <a:ext cx="11295529" cy="646331"/>
          </a:xfrm>
        </p:spPr>
        <p:txBody>
          <a:bodyPr/>
          <a:lstStyle/>
          <a:p>
            <a:r>
              <a:rPr lang="fr-CH" dirty="0"/>
              <a:t>Deuxième partie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02545D-84FF-4CA7-8490-D91572E6E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Créer et développer une branche de club</a:t>
            </a:r>
          </a:p>
          <a:p>
            <a:r>
              <a:rPr lang="fr-FR" dirty="0"/>
              <a:t>L’effectif de la branche de club</a:t>
            </a:r>
          </a:p>
          <a:p>
            <a:r>
              <a:rPr lang="fr-FR" dirty="0"/>
              <a:t>Fonctions dans la branche de club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A6CA4BC-574A-4DB8-A286-5C86F25E091C}"/>
              </a:ext>
            </a:extLst>
          </p:cNvPr>
          <p:cNvCxnSpPr>
            <a:cxnSpLocks/>
          </p:cNvCxnSpPr>
          <p:nvPr/>
        </p:nvCxnSpPr>
        <p:spPr>
          <a:xfrm flipV="1">
            <a:off x="512431" y="1030156"/>
            <a:ext cx="3931750" cy="1160"/>
          </a:xfrm>
          <a:prstGeom prst="line">
            <a:avLst/>
          </a:prstGeom>
          <a:ln w="50800">
            <a:solidFill>
              <a:srgbClr val="F5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458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715FFB-FE30-4330-8BC1-5650848C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383825"/>
            <a:ext cx="11295529" cy="646331"/>
          </a:xfrm>
        </p:spPr>
        <p:txBody>
          <a:bodyPr/>
          <a:lstStyle/>
          <a:p>
            <a:r>
              <a:rPr lang="fr-FR" dirty="0"/>
              <a:t>Création d’une branche de club </a:t>
            </a:r>
            <a:r>
              <a:rPr lang="fr-FR" sz="2400" baseline="68000" dirty="0"/>
              <a:t>(1)</a:t>
            </a:r>
            <a:endParaRPr lang="fr-CH" sz="2000" baseline="68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BF09FF-EFC0-4323-9F73-C193A2F83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Rassembler au minimum 5 personnes </a:t>
            </a:r>
            <a:br>
              <a:rPr lang="fr-FR" dirty="0"/>
            </a:br>
            <a:r>
              <a:rPr lang="fr-FR" dirty="0"/>
              <a:t>(peut également comprendre des transferts de Lions du club parent)</a:t>
            </a:r>
          </a:p>
          <a:p>
            <a:r>
              <a:rPr lang="fr-FR" dirty="0"/>
              <a:t>Définir où sera localisée la branche de club</a:t>
            </a:r>
          </a:p>
          <a:p>
            <a:r>
              <a:rPr lang="fr-FR" dirty="0"/>
              <a:t>Définir un parrain (personne de liaison) dans le club parent</a:t>
            </a:r>
          </a:p>
          <a:p>
            <a:r>
              <a:rPr lang="fr-FR" dirty="0"/>
              <a:t>Informer le coordinateur GMT du District (effectifs) et le Gouverneur du District de l’intention de créer une branche de club 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16F8406-C358-4EF7-A8C6-5666E13E5318}"/>
              </a:ext>
            </a:extLst>
          </p:cNvPr>
          <p:cNvCxnSpPr>
            <a:cxnSpLocks/>
          </p:cNvCxnSpPr>
          <p:nvPr/>
        </p:nvCxnSpPr>
        <p:spPr>
          <a:xfrm>
            <a:off x="532095" y="1030156"/>
            <a:ext cx="7559853" cy="0"/>
          </a:xfrm>
          <a:prstGeom prst="line">
            <a:avLst/>
          </a:prstGeom>
          <a:ln w="50800">
            <a:solidFill>
              <a:srgbClr val="F5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202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715FFB-FE30-4330-8BC1-5650848C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383825"/>
            <a:ext cx="11295529" cy="646331"/>
          </a:xfrm>
        </p:spPr>
        <p:txBody>
          <a:bodyPr/>
          <a:lstStyle/>
          <a:p>
            <a:r>
              <a:rPr lang="fr-FR" dirty="0"/>
              <a:t>Création d’une branche de club </a:t>
            </a:r>
            <a:r>
              <a:rPr lang="fr-FR" sz="2400" baseline="68000" dirty="0"/>
              <a:t>(2)</a:t>
            </a:r>
            <a:endParaRPr lang="fr-CH" sz="2000" baseline="68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BF09FF-EFC0-4323-9F73-C193A2F83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Informer les clubs de la zone/région concernée par la branche</a:t>
            </a:r>
          </a:p>
          <a:p>
            <a:r>
              <a:rPr lang="fr-FR" dirty="0"/>
              <a:t>Elire parmi les membres de la branche </a:t>
            </a:r>
          </a:p>
          <a:p>
            <a:pPr lvl="1"/>
            <a:r>
              <a:rPr lang="fr-FR" dirty="0"/>
              <a:t>un(e) président(e), un(e) secrétaire et un(e) trésorier(ère)</a:t>
            </a:r>
          </a:p>
          <a:p>
            <a:endParaRPr lang="fr-FR" dirty="0"/>
          </a:p>
          <a:p>
            <a:r>
              <a:rPr lang="fr-FR" dirty="0"/>
              <a:t>Lorsque l’effectif de la branche atteint 25 membres, </a:t>
            </a:r>
            <a:br>
              <a:rPr lang="fr-FR" dirty="0"/>
            </a:br>
            <a:r>
              <a:rPr lang="fr-FR" dirty="0"/>
              <a:t>la création d’un nouveau Lions club indépendant est possible</a:t>
            </a:r>
          </a:p>
          <a:p>
            <a:endParaRPr lang="fr-CH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16F8406-C358-4EF7-A8C6-5666E13E5318}"/>
              </a:ext>
            </a:extLst>
          </p:cNvPr>
          <p:cNvCxnSpPr>
            <a:cxnSpLocks/>
          </p:cNvCxnSpPr>
          <p:nvPr/>
        </p:nvCxnSpPr>
        <p:spPr>
          <a:xfrm>
            <a:off x="532095" y="1030156"/>
            <a:ext cx="7559853" cy="0"/>
          </a:xfrm>
          <a:prstGeom prst="line">
            <a:avLst/>
          </a:prstGeom>
          <a:ln w="50800">
            <a:solidFill>
              <a:srgbClr val="F5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074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715FFB-FE30-4330-8BC1-5650848C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383825"/>
            <a:ext cx="11295529" cy="646331"/>
          </a:xfrm>
        </p:spPr>
        <p:txBody>
          <a:bodyPr/>
          <a:lstStyle/>
          <a:p>
            <a:r>
              <a:rPr lang="fr-FR" dirty="0"/>
              <a:t>Effectif de la branche de club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BF09FF-EFC0-4323-9F73-C193A2F83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devenir membre, le candidat doit avoir été approuvé par le club parent</a:t>
            </a:r>
          </a:p>
          <a:p>
            <a:r>
              <a:rPr lang="fr-FR" dirty="0"/>
              <a:t> Les membres de la branche peuvent voter lorsqu’ils assistent aux réunions du club parent</a:t>
            </a:r>
          </a:p>
          <a:p>
            <a:r>
              <a:rPr lang="fr-FR" dirty="0"/>
              <a:t>Une branche peut définir des cotisations qui sont différentes de celles qui sont imposées par le club parent</a:t>
            </a:r>
          </a:p>
          <a:p>
            <a:r>
              <a:rPr lang="fr-FR" dirty="0"/>
              <a:t>Les cotisations du District, Multi-District et LCI sont payées via le club parent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16F8406-C358-4EF7-A8C6-5666E13E5318}"/>
              </a:ext>
            </a:extLst>
          </p:cNvPr>
          <p:cNvCxnSpPr>
            <a:cxnSpLocks/>
          </p:cNvCxnSpPr>
          <p:nvPr/>
        </p:nvCxnSpPr>
        <p:spPr>
          <a:xfrm>
            <a:off x="522263" y="1030156"/>
            <a:ext cx="7028911" cy="0"/>
          </a:xfrm>
          <a:prstGeom prst="line">
            <a:avLst/>
          </a:prstGeom>
          <a:ln w="50800">
            <a:solidFill>
              <a:srgbClr val="F5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394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715FFB-FE30-4330-8BC1-5650848C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383825"/>
            <a:ext cx="11295529" cy="646331"/>
          </a:xfrm>
        </p:spPr>
        <p:txBody>
          <a:bodyPr/>
          <a:lstStyle/>
          <a:p>
            <a:r>
              <a:rPr lang="fr-FR" dirty="0"/>
              <a:t>Parrain de la branche de club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BF09FF-EFC0-4323-9F73-C193A2F83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2263412"/>
            <a:ext cx="11295528" cy="4340287"/>
          </a:xfrm>
        </p:spPr>
        <p:txBody>
          <a:bodyPr/>
          <a:lstStyle/>
          <a:p>
            <a:r>
              <a:rPr lang="fr-FR" dirty="0"/>
              <a:t>Est membre du comité de la branche</a:t>
            </a:r>
          </a:p>
          <a:p>
            <a:r>
              <a:rPr lang="fr-FR" dirty="0"/>
              <a:t>Maintient de bonnes communications entre le club parent et la branche de club</a:t>
            </a:r>
          </a:p>
          <a:p>
            <a:r>
              <a:rPr lang="fr-FR" dirty="0"/>
              <a:t>Fournit une assistance à la branche, semblable au rôle de Lion Guide</a:t>
            </a:r>
          </a:p>
          <a:p>
            <a:r>
              <a:rPr lang="fr-FR" dirty="0"/>
              <a:t>Cultive des rapports positifs avec les membres de la branche</a:t>
            </a:r>
          </a:p>
          <a:p>
            <a:r>
              <a:rPr lang="fr-FR" dirty="0"/>
              <a:t>Tient la branche au courant de toutes les activités et règles du club parent qui concernent la branche</a:t>
            </a:r>
          </a:p>
          <a:p>
            <a:r>
              <a:rPr lang="fr-FR" dirty="0"/>
              <a:t>Assiste aux réunions de la branche</a:t>
            </a:r>
            <a:endParaRPr lang="fr-CH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16F8406-C358-4EF7-A8C6-5666E13E5318}"/>
              </a:ext>
            </a:extLst>
          </p:cNvPr>
          <p:cNvCxnSpPr>
            <a:cxnSpLocks/>
          </p:cNvCxnSpPr>
          <p:nvPr/>
        </p:nvCxnSpPr>
        <p:spPr>
          <a:xfrm flipV="1">
            <a:off x="512431" y="1030156"/>
            <a:ext cx="7048575" cy="20825"/>
          </a:xfrm>
          <a:prstGeom prst="line">
            <a:avLst/>
          </a:prstGeom>
          <a:ln w="50800">
            <a:solidFill>
              <a:srgbClr val="F5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DD8A193D-928B-4736-89D9-EDF91F363A16}"/>
              </a:ext>
            </a:extLst>
          </p:cNvPr>
          <p:cNvSpPr txBox="1"/>
          <p:nvPr/>
        </p:nvSpPr>
        <p:spPr>
          <a:xfrm>
            <a:off x="512431" y="1299718"/>
            <a:ext cx="96375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>
                <a:solidFill>
                  <a:srgbClr val="56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club parent nomme un Lion de liaison chargé de faire le lien entre </a:t>
            </a:r>
            <a:br>
              <a:rPr lang="fr-FR" sz="2400" i="1" dirty="0">
                <a:solidFill>
                  <a:srgbClr val="56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fr-FR" sz="2400" i="1" dirty="0">
                <a:solidFill>
                  <a:srgbClr val="56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 club parent et la branche et d’aider celle-ci.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570583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715FFB-FE30-4330-8BC1-5650848C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383825"/>
            <a:ext cx="11295529" cy="646331"/>
          </a:xfrm>
        </p:spPr>
        <p:txBody>
          <a:bodyPr/>
          <a:lstStyle/>
          <a:p>
            <a:r>
              <a:rPr lang="fr-FR" dirty="0"/>
              <a:t>Président de la branche de club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BF09FF-EFC0-4323-9F73-C193A2F83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Dirige la branche</a:t>
            </a:r>
          </a:p>
          <a:p>
            <a:r>
              <a:rPr lang="fr-FR" dirty="0"/>
              <a:t>Est membre du comité du club parent</a:t>
            </a:r>
          </a:p>
          <a:p>
            <a:r>
              <a:rPr lang="fr-FR" dirty="0"/>
              <a:t>Communique régulièrement avec le club parent</a:t>
            </a:r>
          </a:p>
          <a:p>
            <a:r>
              <a:rPr lang="fr-FR" dirty="0"/>
              <a:t>Défini son planning pour l’année Lion</a:t>
            </a:r>
          </a:p>
          <a:p>
            <a:r>
              <a:rPr lang="fr-FR" dirty="0"/>
              <a:t>Peut nommer des commissions pour soutenir le fonctionnement de la branche</a:t>
            </a:r>
          </a:p>
          <a:p>
            <a:r>
              <a:rPr lang="fr-FR" dirty="0"/>
              <a:t>Planifie et sélectionne les œuvres sociales à réaliser par la branche dans la communauté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16F8406-C358-4EF7-A8C6-5666E13E5318}"/>
              </a:ext>
            </a:extLst>
          </p:cNvPr>
          <p:cNvCxnSpPr>
            <a:cxnSpLocks/>
          </p:cNvCxnSpPr>
          <p:nvPr/>
        </p:nvCxnSpPr>
        <p:spPr>
          <a:xfrm>
            <a:off x="430305" y="1030156"/>
            <a:ext cx="7746132" cy="0"/>
          </a:xfrm>
          <a:prstGeom prst="line">
            <a:avLst/>
          </a:prstGeom>
          <a:ln w="50800">
            <a:solidFill>
              <a:srgbClr val="F5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972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715FFB-FE30-4330-8BC1-5650848C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383825"/>
            <a:ext cx="11295529" cy="646331"/>
          </a:xfrm>
        </p:spPr>
        <p:txBody>
          <a:bodyPr/>
          <a:lstStyle/>
          <a:p>
            <a:r>
              <a:rPr lang="fr-FR" dirty="0"/>
              <a:t>Secrétaire de la branche de club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BF09FF-EFC0-4323-9F73-C193A2F83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306" y="1794581"/>
            <a:ext cx="11295528" cy="4829499"/>
          </a:xfrm>
        </p:spPr>
        <p:txBody>
          <a:bodyPr/>
          <a:lstStyle/>
          <a:p>
            <a:r>
              <a:rPr lang="fr-FR" dirty="0"/>
              <a:t>A le même rôle que le secrétaire de club, pour sa branche, </a:t>
            </a:r>
            <a:br>
              <a:rPr lang="fr-FR" dirty="0"/>
            </a:br>
            <a:r>
              <a:rPr lang="fr-FR" dirty="0"/>
              <a:t>et également : </a:t>
            </a:r>
          </a:p>
          <a:p>
            <a:r>
              <a:rPr lang="fr-FR" dirty="0"/>
              <a:t>Signale les modifications dans l’effectif de la branche (proposition d’un nouveau membre, sortie, changement d’informations personnelles,…)</a:t>
            </a:r>
            <a:r>
              <a:rPr lang="fr-FR" b="0" dirty="0"/>
              <a:t> </a:t>
            </a:r>
            <a:r>
              <a:rPr lang="fr-FR" dirty="0"/>
              <a:t>au club parent</a:t>
            </a:r>
          </a:p>
          <a:p>
            <a:r>
              <a:rPr lang="fr-FR" dirty="0"/>
              <a:t>Organise les élections du comité de la branche</a:t>
            </a:r>
          </a:p>
          <a:p>
            <a:r>
              <a:rPr lang="fr-FR" dirty="0"/>
              <a:t>Gère le suivi des présences aux séances</a:t>
            </a:r>
          </a:p>
          <a:p>
            <a:r>
              <a:rPr lang="fr-FR" dirty="0"/>
              <a:t>Archive les dossiers de la branche </a:t>
            </a:r>
          </a:p>
          <a:p>
            <a:r>
              <a:rPr lang="fr-FR" dirty="0"/>
              <a:t>Prépare et transmet un rapport sur les activités de la branche au club parent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16F8406-C358-4EF7-A8C6-5666E13E5318}"/>
              </a:ext>
            </a:extLst>
          </p:cNvPr>
          <p:cNvCxnSpPr>
            <a:cxnSpLocks/>
          </p:cNvCxnSpPr>
          <p:nvPr/>
        </p:nvCxnSpPr>
        <p:spPr>
          <a:xfrm>
            <a:off x="535296" y="1030156"/>
            <a:ext cx="7800630" cy="0"/>
          </a:xfrm>
          <a:prstGeom prst="line">
            <a:avLst/>
          </a:prstGeom>
          <a:ln w="50800">
            <a:solidFill>
              <a:srgbClr val="F5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478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715FFB-FE30-4330-8BC1-5650848C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383825"/>
            <a:ext cx="11295529" cy="646331"/>
          </a:xfrm>
        </p:spPr>
        <p:txBody>
          <a:bodyPr/>
          <a:lstStyle/>
          <a:p>
            <a:r>
              <a:rPr lang="fr-FR" dirty="0"/>
              <a:t>Trésorier de la branche de club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BF09FF-EFC0-4323-9F73-C193A2F83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Etablit et gère les comptes et budgets de la branche</a:t>
            </a:r>
          </a:p>
          <a:p>
            <a:r>
              <a:rPr lang="fr-FR" dirty="0"/>
              <a:t>Prépare le rapport financier et le remettre au club parent</a:t>
            </a:r>
          </a:p>
          <a:p>
            <a:r>
              <a:rPr lang="fr-FR" dirty="0"/>
              <a:t>Reçoit les cotisations de la branche</a:t>
            </a:r>
          </a:p>
          <a:p>
            <a:r>
              <a:rPr lang="fr-FR" dirty="0"/>
              <a:t>Règle les factures de la branche</a:t>
            </a:r>
          </a:p>
          <a:p>
            <a:r>
              <a:rPr lang="fr-FR" dirty="0"/>
              <a:t>Remet les cotisations internationales, de Multi-District et de District au trésorier du club parent et dépose les cotisations de la branche sur le compte administratif de la branche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16F8406-C358-4EF7-A8C6-5666E13E5318}"/>
              </a:ext>
            </a:extLst>
          </p:cNvPr>
          <p:cNvCxnSpPr>
            <a:cxnSpLocks/>
          </p:cNvCxnSpPr>
          <p:nvPr/>
        </p:nvCxnSpPr>
        <p:spPr>
          <a:xfrm flipV="1">
            <a:off x="556562" y="1030156"/>
            <a:ext cx="7502917" cy="31801"/>
          </a:xfrm>
          <a:prstGeom prst="line">
            <a:avLst/>
          </a:prstGeom>
          <a:ln w="50800">
            <a:solidFill>
              <a:srgbClr val="F5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572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3CB42-AAE1-4C38-A9F6-0C548DA85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383825"/>
            <a:ext cx="11295529" cy="646331"/>
          </a:xfrm>
        </p:spPr>
        <p:txBody>
          <a:bodyPr/>
          <a:lstStyle/>
          <a:p>
            <a:r>
              <a:rPr lang="fr-CH" dirty="0"/>
              <a:t>Troisième partie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02545D-84FF-4CA7-8490-D91572E6E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Ressources disponibles</a:t>
            </a:r>
          </a:p>
          <a:p>
            <a:r>
              <a:rPr lang="fr-FR" dirty="0"/>
              <a:t>Soutien</a:t>
            </a:r>
          </a:p>
          <a:p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A6CA4BC-574A-4DB8-A286-5C86F25E091C}"/>
              </a:ext>
            </a:extLst>
          </p:cNvPr>
          <p:cNvCxnSpPr>
            <a:cxnSpLocks/>
          </p:cNvCxnSpPr>
          <p:nvPr/>
        </p:nvCxnSpPr>
        <p:spPr>
          <a:xfrm flipV="1">
            <a:off x="512431" y="1030156"/>
            <a:ext cx="3931750" cy="1160"/>
          </a:xfrm>
          <a:prstGeom prst="line">
            <a:avLst/>
          </a:prstGeom>
          <a:ln w="50800">
            <a:solidFill>
              <a:srgbClr val="F5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179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715FFB-FE30-4330-8BC1-5650848C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383825"/>
            <a:ext cx="11295529" cy="646331"/>
          </a:xfrm>
        </p:spPr>
        <p:txBody>
          <a:bodyPr/>
          <a:lstStyle/>
          <a:p>
            <a:r>
              <a:rPr lang="fr-FR" dirty="0"/>
              <a:t>Ressources pour les branches de clubs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BF09FF-EFC0-4323-9F73-C193A2F83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Site Internet du Lions Clubs International</a:t>
            </a:r>
            <a:br>
              <a:rPr lang="fr-FR" dirty="0"/>
            </a:br>
            <a:r>
              <a:rPr lang="fr-FR" dirty="0">
                <a:hlinkClick r:id="rId2"/>
              </a:rPr>
              <a:t>https://lionsclubs.org/fr/resources-for-members/resource-center/club-branch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>
                <a:hlinkClick r:id="rId3"/>
              </a:rPr>
              <a:t>Brochure sur les branches de club </a:t>
            </a:r>
            <a:endParaRPr lang="fr-FR" dirty="0"/>
          </a:p>
          <a:p>
            <a:r>
              <a:rPr lang="fr-FR" dirty="0">
                <a:hlinkClick r:id="rId4"/>
              </a:rPr>
              <a:t>Guide de branche de club </a:t>
            </a:r>
            <a:endParaRPr lang="fr-FR" dirty="0"/>
          </a:p>
          <a:p>
            <a:endParaRPr lang="fr-CH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16F8406-C358-4EF7-A8C6-5666E13E5318}"/>
              </a:ext>
            </a:extLst>
          </p:cNvPr>
          <p:cNvCxnSpPr>
            <a:cxnSpLocks/>
          </p:cNvCxnSpPr>
          <p:nvPr/>
        </p:nvCxnSpPr>
        <p:spPr>
          <a:xfrm>
            <a:off x="532095" y="1030156"/>
            <a:ext cx="9565634" cy="0"/>
          </a:xfrm>
          <a:prstGeom prst="line">
            <a:avLst/>
          </a:prstGeom>
          <a:ln w="50800">
            <a:solidFill>
              <a:srgbClr val="F5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57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3CB42-AAE1-4C38-A9F6-0C548DA85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383825"/>
            <a:ext cx="11295529" cy="646331"/>
          </a:xfrm>
        </p:spPr>
        <p:txBody>
          <a:bodyPr/>
          <a:lstStyle/>
          <a:p>
            <a:r>
              <a:rPr lang="fr-CH" dirty="0"/>
              <a:t>Première partie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02545D-84FF-4CA7-8490-D91572E6E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Qu'est-ce qu'une branche de club ?</a:t>
            </a:r>
          </a:p>
          <a:p>
            <a:r>
              <a:rPr lang="fr-FR" dirty="0"/>
              <a:t>Pourquoi créer une branche de club ?</a:t>
            </a:r>
          </a:p>
          <a:p>
            <a:r>
              <a:rPr lang="fr-FR" dirty="0"/>
              <a:t>Organisation d’une branche de club</a:t>
            </a:r>
          </a:p>
          <a:p>
            <a:r>
              <a:rPr lang="fr-FR" dirty="0"/>
              <a:t>Fonctions et responsabilités du club parent</a:t>
            </a:r>
          </a:p>
          <a:p>
            <a:r>
              <a:rPr lang="fr-FR" dirty="0"/>
              <a:t>Branches spécialisées de club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A6CA4BC-574A-4DB8-A286-5C86F25E091C}"/>
              </a:ext>
            </a:extLst>
          </p:cNvPr>
          <p:cNvCxnSpPr>
            <a:cxnSpLocks/>
          </p:cNvCxnSpPr>
          <p:nvPr/>
        </p:nvCxnSpPr>
        <p:spPr>
          <a:xfrm flipV="1">
            <a:off x="512431" y="1030156"/>
            <a:ext cx="3725272" cy="1160"/>
          </a:xfrm>
          <a:prstGeom prst="line">
            <a:avLst/>
          </a:prstGeom>
          <a:ln w="50800">
            <a:solidFill>
              <a:srgbClr val="F5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548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715FFB-FE30-4330-8BC1-5650848C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383825"/>
            <a:ext cx="11295529" cy="646331"/>
          </a:xfrm>
        </p:spPr>
        <p:txBody>
          <a:bodyPr/>
          <a:lstStyle/>
          <a:p>
            <a:r>
              <a:rPr lang="fr-FR" dirty="0"/>
              <a:t>Soutien pour les branches de clubs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BF09FF-EFC0-4323-9F73-C193A2F83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Georges Torti</a:t>
            </a:r>
            <a:br>
              <a:rPr lang="fr-CH" dirty="0"/>
            </a:br>
            <a:r>
              <a:rPr lang="fr-CH" dirty="0"/>
              <a:t>Coordinateur Global </a:t>
            </a:r>
            <a:r>
              <a:rPr lang="fr-CH" dirty="0" err="1"/>
              <a:t>Membership</a:t>
            </a:r>
            <a:r>
              <a:rPr lang="fr-CH" dirty="0"/>
              <a:t> Team MD 102</a:t>
            </a:r>
            <a:br>
              <a:rPr lang="fr-CH" dirty="0"/>
            </a:br>
            <a:r>
              <a:rPr lang="fr-CH" dirty="0">
                <a:hlinkClick r:id="rId2"/>
              </a:rPr>
              <a:t>lions@torti.ch</a:t>
            </a:r>
            <a:r>
              <a:rPr lang="fr-CH" dirty="0"/>
              <a:t>  </a:t>
            </a:r>
            <a:br>
              <a:rPr lang="fr-CH" dirty="0"/>
            </a:br>
            <a:r>
              <a:rPr lang="fr-CH" dirty="0"/>
              <a:t>+41 79 221 13 27</a:t>
            </a:r>
          </a:p>
          <a:p>
            <a:endParaRPr lang="fr-CH" dirty="0"/>
          </a:p>
          <a:p>
            <a:r>
              <a:rPr lang="fr-CH" dirty="0"/>
              <a:t>ou votre Coordinateur GMT du District</a:t>
            </a:r>
          </a:p>
          <a:p>
            <a:endParaRPr lang="fr-CH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16F8406-C358-4EF7-A8C6-5666E13E5318}"/>
              </a:ext>
            </a:extLst>
          </p:cNvPr>
          <p:cNvCxnSpPr>
            <a:cxnSpLocks/>
          </p:cNvCxnSpPr>
          <p:nvPr/>
        </p:nvCxnSpPr>
        <p:spPr>
          <a:xfrm flipV="1">
            <a:off x="502598" y="1030156"/>
            <a:ext cx="8543079" cy="10993"/>
          </a:xfrm>
          <a:prstGeom prst="line">
            <a:avLst/>
          </a:prstGeom>
          <a:ln w="50800">
            <a:solidFill>
              <a:srgbClr val="F5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961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FA96DA3-C41B-4BC4-9A2A-1FADD3F32247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0684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FABB38-DEF7-4E8F-8EDE-C979BAAE2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Questions &amp; Réponses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583B84D3-F684-4180-8EE6-9CA62DBCFE07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492766" y="1030156"/>
            <a:ext cx="5585304" cy="0"/>
          </a:xfrm>
          <a:prstGeom prst="line">
            <a:avLst/>
          </a:prstGeom>
          <a:ln w="50800">
            <a:solidFill>
              <a:srgbClr val="F5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40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9DEA10-8A0C-4BBB-BD8E-7C33725B1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383825"/>
            <a:ext cx="11295529" cy="1200329"/>
          </a:xfrm>
        </p:spPr>
        <p:txBody>
          <a:bodyPr/>
          <a:lstStyle/>
          <a:p>
            <a:r>
              <a:rPr lang="fr-CH" dirty="0"/>
              <a:t>Merci </a:t>
            </a:r>
            <a:br>
              <a:rPr lang="fr-CH" dirty="0"/>
            </a:br>
            <a:r>
              <a:rPr lang="fr-CH" dirty="0"/>
              <a:t>pour votre attention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9E2D2F9-9EC2-4988-A399-6E61B40EF7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0305" y="5779100"/>
            <a:ext cx="5773850" cy="469092"/>
          </a:xfrm>
        </p:spPr>
        <p:txBody>
          <a:bodyPr/>
          <a:lstStyle/>
          <a:p>
            <a:r>
              <a:rPr lang="fr-CH" dirty="0"/>
              <a:t>© 2019-2020 Lions Clubs International MD102</a:t>
            </a:r>
          </a:p>
          <a:p>
            <a:endParaRPr lang="fr-CH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9278C06-C7FB-4DC2-B81A-0F7B7FF68009}"/>
              </a:ext>
            </a:extLst>
          </p:cNvPr>
          <p:cNvCxnSpPr>
            <a:cxnSpLocks/>
          </p:cNvCxnSpPr>
          <p:nvPr/>
        </p:nvCxnSpPr>
        <p:spPr>
          <a:xfrm>
            <a:off x="492766" y="1584154"/>
            <a:ext cx="4809217" cy="0"/>
          </a:xfrm>
          <a:prstGeom prst="line">
            <a:avLst/>
          </a:prstGeom>
          <a:ln w="50800">
            <a:solidFill>
              <a:srgbClr val="F5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48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715FFB-FE30-4330-8BC1-5650848C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383825"/>
            <a:ext cx="11295529" cy="646331"/>
          </a:xfrm>
        </p:spPr>
        <p:txBody>
          <a:bodyPr/>
          <a:lstStyle/>
          <a:p>
            <a:r>
              <a:rPr lang="fr-FR" dirty="0"/>
              <a:t>Qu'est-ce qu'une branche de club ?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BF09FF-EFC0-4323-9F73-C193A2F83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branche de club permet à un petit nombre de personnes (minimum 5) de créer un Lions club</a:t>
            </a:r>
          </a:p>
          <a:p>
            <a:r>
              <a:rPr lang="fr-FR" dirty="0"/>
              <a:t>Elle permet de commencer plus tôt à exercer une influence positive sur la communauté</a:t>
            </a:r>
          </a:p>
          <a:p>
            <a:r>
              <a:rPr lang="fr-FR" dirty="0"/>
              <a:t>Les membres de la branche sont rattachés à un Lions club ‘parent’ </a:t>
            </a:r>
          </a:p>
          <a:p>
            <a:r>
              <a:rPr lang="fr-FR" dirty="0"/>
              <a:t>Par contre, ils tiennent des réunions indépendantes et organisent leurs propres projets et activités </a:t>
            </a:r>
          </a:p>
          <a:p>
            <a:endParaRPr lang="fr-CH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16F8406-C358-4EF7-A8C6-5666E13E5318}"/>
              </a:ext>
            </a:extLst>
          </p:cNvPr>
          <p:cNvCxnSpPr>
            <a:cxnSpLocks/>
          </p:cNvCxnSpPr>
          <p:nvPr/>
        </p:nvCxnSpPr>
        <p:spPr>
          <a:xfrm>
            <a:off x="524663" y="1030156"/>
            <a:ext cx="8470481" cy="0"/>
          </a:xfrm>
          <a:prstGeom prst="line">
            <a:avLst/>
          </a:prstGeom>
          <a:ln w="50800">
            <a:solidFill>
              <a:srgbClr val="F5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43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715FFB-FE30-4330-8BC1-5650848C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383825"/>
            <a:ext cx="11295529" cy="646331"/>
          </a:xfrm>
        </p:spPr>
        <p:txBody>
          <a:bodyPr/>
          <a:lstStyle/>
          <a:p>
            <a:r>
              <a:rPr lang="fr-FR" dirty="0"/>
              <a:t>Pourquoi créer une branche de club ? </a:t>
            </a:r>
            <a:r>
              <a:rPr lang="fr-FR" sz="2400" baseline="68000" dirty="0"/>
              <a:t>(1)</a:t>
            </a:r>
            <a:endParaRPr lang="fr-CH" sz="2400" baseline="68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BF09FF-EFC0-4323-9F73-C193A2F83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Augmenter l’effectif dans des communautés où il est difficile de recruter 25 membres nécessaires à la création d’un club (région éloignées)</a:t>
            </a:r>
          </a:p>
          <a:p>
            <a:r>
              <a:rPr lang="fr-FR" dirty="0"/>
              <a:t>Elargir le recrutement dans de nouveaux domaines ou activités avec un petit groupe de personnes qui veulent faire une différence dans leur communauté (exemples : branche mixte dans un club non mixte, jeunes dans un ancien club)</a:t>
            </a:r>
          </a:p>
          <a:p>
            <a:r>
              <a:rPr lang="fr-FR" dirty="0"/>
              <a:t>Donner la possibilité aux Lions Clubs d’intégrer un groupe de </a:t>
            </a:r>
            <a:r>
              <a:rPr lang="fr-FR" dirty="0" err="1"/>
              <a:t>Leos</a:t>
            </a:r>
            <a:r>
              <a:rPr lang="fr-FR" dirty="0"/>
              <a:t> dans le club, tout en leur donnant la chance de rester ensembles en tant que groupe.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16F8406-C358-4EF7-A8C6-5666E13E5318}"/>
              </a:ext>
            </a:extLst>
          </p:cNvPr>
          <p:cNvCxnSpPr>
            <a:cxnSpLocks/>
          </p:cNvCxnSpPr>
          <p:nvPr/>
        </p:nvCxnSpPr>
        <p:spPr>
          <a:xfrm>
            <a:off x="514031" y="1030156"/>
            <a:ext cx="9097802" cy="0"/>
          </a:xfrm>
          <a:prstGeom prst="line">
            <a:avLst/>
          </a:prstGeom>
          <a:ln w="50800">
            <a:solidFill>
              <a:srgbClr val="F5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748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715FFB-FE30-4330-8BC1-5650848C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383825"/>
            <a:ext cx="11295529" cy="646331"/>
          </a:xfrm>
        </p:spPr>
        <p:txBody>
          <a:bodyPr/>
          <a:lstStyle/>
          <a:p>
            <a:r>
              <a:rPr lang="fr-FR" dirty="0"/>
              <a:t>Pourquoi créer une branche de club ? </a:t>
            </a:r>
            <a:r>
              <a:rPr lang="fr-FR" sz="2400" baseline="68000" dirty="0"/>
              <a:t>(2)</a:t>
            </a:r>
            <a:endParaRPr lang="fr-CH" sz="2400" baseline="68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BF09FF-EFC0-4323-9F73-C193A2F83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Offrir la flexibilité de tenir des réunions indépendantes et des projets de service distincts; ceci permet d'élargir l’effectif aux personnes qui ne peuvent assister aux réunions du club parent en raison du moment ou de l'emplacement géographique ou à celles qui souhaitent un format de réunion différent, comme une réunion virtuelle</a:t>
            </a:r>
          </a:p>
          <a:p>
            <a:r>
              <a:rPr lang="fr-FR" dirty="0"/>
              <a:t>Engager des personnes ayant des intérêts spécifiques en matière de service (en formant une branche de club spécialisée) </a:t>
            </a:r>
          </a:p>
          <a:p>
            <a:endParaRPr lang="fr-CH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16F8406-C358-4EF7-A8C6-5666E13E5318}"/>
              </a:ext>
            </a:extLst>
          </p:cNvPr>
          <p:cNvCxnSpPr>
            <a:cxnSpLocks/>
          </p:cNvCxnSpPr>
          <p:nvPr/>
        </p:nvCxnSpPr>
        <p:spPr>
          <a:xfrm>
            <a:off x="514031" y="1030156"/>
            <a:ext cx="9097802" cy="0"/>
          </a:xfrm>
          <a:prstGeom prst="line">
            <a:avLst/>
          </a:prstGeom>
          <a:ln w="50800">
            <a:solidFill>
              <a:srgbClr val="F5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11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715FFB-FE30-4330-8BC1-5650848C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383825"/>
            <a:ext cx="11295529" cy="646331"/>
          </a:xfrm>
        </p:spPr>
        <p:txBody>
          <a:bodyPr/>
          <a:lstStyle/>
          <a:p>
            <a:r>
              <a:rPr lang="fr-FR" dirty="0"/>
              <a:t>Organisation d’une branche de club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BF09FF-EFC0-4323-9F73-C193A2F83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devenir officielle, une branche de club a besoin d’un minimum de cinq membres et doit élire un président, un secrétaire et un trésorier</a:t>
            </a:r>
          </a:p>
          <a:p>
            <a:r>
              <a:rPr lang="fr-FR" dirty="0"/>
              <a:t>Le club parent nomme un intermédiaire (parrain) chargé de faire le lien entre le club parent et la branche et d’aider celle-ci </a:t>
            </a:r>
          </a:p>
          <a:p>
            <a:r>
              <a:rPr lang="fr-FR" dirty="0"/>
              <a:t>En collaborant ensemble, ces personnes constituent le comité de la branche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16F8406-C358-4EF7-A8C6-5666E13E5318}"/>
              </a:ext>
            </a:extLst>
          </p:cNvPr>
          <p:cNvCxnSpPr>
            <a:cxnSpLocks/>
          </p:cNvCxnSpPr>
          <p:nvPr/>
        </p:nvCxnSpPr>
        <p:spPr>
          <a:xfrm>
            <a:off x="556561" y="1061957"/>
            <a:ext cx="8640602" cy="0"/>
          </a:xfrm>
          <a:prstGeom prst="line">
            <a:avLst/>
          </a:prstGeom>
          <a:ln w="50800">
            <a:solidFill>
              <a:srgbClr val="F5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97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715FFB-FE30-4330-8BC1-5650848C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383825"/>
            <a:ext cx="11295529" cy="1754326"/>
          </a:xfrm>
        </p:spPr>
        <p:txBody>
          <a:bodyPr/>
          <a:lstStyle/>
          <a:p>
            <a:r>
              <a:rPr lang="fr-FR" dirty="0"/>
              <a:t>Fonctions &amp; responsabilités du </a:t>
            </a:r>
            <a:br>
              <a:rPr lang="fr-FR" dirty="0"/>
            </a:br>
            <a:r>
              <a:rPr lang="fr-FR" dirty="0"/>
              <a:t>Lions club parent </a:t>
            </a:r>
            <a:r>
              <a:rPr lang="fr-FR" sz="2400" baseline="68000" dirty="0"/>
              <a:t>(1)</a:t>
            </a:r>
            <a:br>
              <a:rPr lang="fr-FR" dirty="0"/>
            </a:b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BF09FF-EFC0-4323-9F73-C193A2F83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Aider à créer la branche de club</a:t>
            </a:r>
          </a:p>
          <a:p>
            <a:r>
              <a:rPr lang="fr-FR" dirty="0"/>
              <a:t>Nommer un Lion de longue expérience à la fonction de liaison avec la branche </a:t>
            </a:r>
          </a:p>
          <a:p>
            <a:r>
              <a:rPr lang="fr-FR" dirty="0"/>
              <a:t>Annoncer la branche de club et son comité au LCI (via GMT District)</a:t>
            </a:r>
          </a:p>
          <a:p>
            <a:r>
              <a:rPr lang="fr-FR" dirty="0"/>
              <a:t>Mettre à jour les informations sur effectif de la branche dans la plateforme informatique</a:t>
            </a:r>
          </a:p>
          <a:p>
            <a:r>
              <a:rPr lang="fr-FR" dirty="0"/>
              <a:t>Aider à mettre au point un projet de croissance de l’effectif 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16F8406-C358-4EF7-A8C6-5666E13E5318}"/>
              </a:ext>
            </a:extLst>
          </p:cNvPr>
          <p:cNvCxnSpPr>
            <a:cxnSpLocks/>
          </p:cNvCxnSpPr>
          <p:nvPr/>
        </p:nvCxnSpPr>
        <p:spPr>
          <a:xfrm>
            <a:off x="492766" y="1584154"/>
            <a:ext cx="7641141" cy="0"/>
          </a:xfrm>
          <a:prstGeom prst="line">
            <a:avLst/>
          </a:prstGeom>
          <a:ln w="50800">
            <a:solidFill>
              <a:srgbClr val="F5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904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715FFB-FE30-4330-8BC1-5650848C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383825"/>
            <a:ext cx="11295529" cy="1754326"/>
          </a:xfrm>
        </p:spPr>
        <p:txBody>
          <a:bodyPr/>
          <a:lstStyle/>
          <a:p>
            <a:r>
              <a:rPr lang="fr-FR" dirty="0"/>
              <a:t>Fonctions &amp; responsabilités du </a:t>
            </a:r>
            <a:br>
              <a:rPr lang="fr-FR" dirty="0"/>
            </a:br>
            <a:r>
              <a:rPr lang="fr-FR" dirty="0"/>
              <a:t>Lions club parent </a:t>
            </a:r>
            <a:r>
              <a:rPr lang="fr-FR" sz="2400" baseline="68000" dirty="0"/>
              <a:t>(2)</a:t>
            </a:r>
            <a:br>
              <a:rPr lang="fr-FR" dirty="0"/>
            </a:b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BF09FF-EFC0-4323-9F73-C193A2F83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S’assurer que le comité de la branche reçoive une orientation correcte, un soutien et une formation </a:t>
            </a:r>
          </a:p>
          <a:p>
            <a:r>
              <a:rPr lang="fr-FR" dirty="0"/>
              <a:t>S’assurer que les élections du comité de la branche se tiennent correctement chaque année </a:t>
            </a:r>
          </a:p>
          <a:p>
            <a:r>
              <a:rPr lang="fr-FR" dirty="0"/>
              <a:t>Encourager les membres de la branche à participer aux activités du club parent et du District </a:t>
            </a:r>
          </a:p>
          <a:p>
            <a:endParaRPr lang="fr-CH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16F8406-C358-4EF7-A8C6-5666E13E5318}"/>
              </a:ext>
            </a:extLst>
          </p:cNvPr>
          <p:cNvCxnSpPr>
            <a:cxnSpLocks/>
          </p:cNvCxnSpPr>
          <p:nvPr/>
        </p:nvCxnSpPr>
        <p:spPr>
          <a:xfrm>
            <a:off x="492766" y="1584154"/>
            <a:ext cx="7641141" cy="0"/>
          </a:xfrm>
          <a:prstGeom prst="line">
            <a:avLst/>
          </a:prstGeom>
          <a:ln w="50800">
            <a:solidFill>
              <a:srgbClr val="F5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040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7395B8D-7436-44B5-8F41-21425FB2BF6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0305" y="2573078"/>
            <a:ext cx="5524181" cy="4051005"/>
          </a:xfrm>
        </p:spPr>
        <p:txBody>
          <a:bodyPr/>
          <a:lstStyle/>
          <a:p>
            <a:r>
              <a:rPr lang="fr-FR" dirty="0"/>
              <a:t>Branche de course à pied</a:t>
            </a:r>
          </a:p>
          <a:p>
            <a:r>
              <a:rPr lang="fr-FR" dirty="0"/>
              <a:t>Branche des femmes cadres</a:t>
            </a:r>
          </a:p>
          <a:p>
            <a:r>
              <a:rPr lang="fr-FR" dirty="0"/>
              <a:t>Branche des bijoutiers</a:t>
            </a:r>
          </a:p>
          <a:p>
            <a:r>
              <a:rPr lang="fr-FR" dirty="0"/>
              <a:t>Branche des amateurs de musique </a:t>
            </a:r>
          </a:p>
          <a:p>
            <a:r>
              <a:rPr lang="fr-FR" dirty="0"/>
              <a:t>Branche des cyclistes</a:t>
            </a:r>
          </a:p>
          <a:p>
            <a:r>
              <a:rPr lang="fr-FR" dirty="0"/>
              <a:t>Branche des jeunes </a:t>
            </a:r>
            <a:br>
              <a:rPr lang="fr-FR" dirty="0"/>
            </a:br>
            <a:r>
              <a:rPr lang="fr-FR" dirty="0"/>
              <a:t>(LEO-Lions)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503154-8C96-47EB-8EDD-E44FDCBF4FF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37516" y="2573079"/>
            <a:ext cx="5524181" cy="4051004"/>
          </a:xfrm>
        </p:spPr>
        <p:txBody>
          <a:bodyPr/>
          <a:lstStyle/>
          <a:p>
            <a:r>
              <a:rPr lang="fr-FR" dirty="0"/>
              <a:t>Branche des jardiniers</a:t>
            </a:r>
          </a:p>
          <a:p>
            <a:r>
              <a:rPr lang="fr-FR" dirty="0"/>
              <a:t>Branche des ingénieurs</a:t>
            </a:r>
          </a:p>
          <a:p>
            <a:r>
              <a:rPr lang="fr-FR" dirty="0"/>
              <a:t>Culture/Origine </a:t>
            </a:r>
            <a:r>
              <a:rPr lang="fr-FR" dirty="0" err="1"/>
              <a:t>éthnique</a:t>
            </a:r>
            <a:endParaRPr lang="fr-FR" dirty="0"/>
          </a:p>
          <a:p>
            <a:r>
              <a:rPr lang="fr-FR" dirty="0"/>
              <a:t>…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D4F4030-01A4-4253-9789-AF74F31BF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" y="383825"/>
            <a:ext cx="11295529" cy="646331"/>
          </a:xfrm>
        </p:spPr>
        <p:txBody>
          <a:bodyPr/>
          <a:lstStyle/>
          <a:p>
            <a:r>
              <a:rPr lang="fr-CH" dirty="0"/>
              <a:t>Branches spécialisées de club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96FE583-FBCD-4D96-8358-B3EFC5269370}"/>
              </a:ext>
            </a:extLst>
          </p:cNvPr>
          <p:cNvCxnSpPr>
            <a:cxnSpLocks/>
          </p:cNvCxnSpPr>
          <p:nvPr/>
        </p:nvCxnSpPr>
        <p:spPr>
          <a:xfrm>
            <a:off x="535296" y="1051324"/>
            <a:ext cx="7311532" cy="0"/>
          </a:xfrm>
          <a:prstGeom prst="line">
            <a:avLst/>
          </a:prstGeom>
          <a:ln w="50800">
            <a:solidFill>
              <a:srgbClr val="F5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>
            <a:extLst>
              <a:ext uri="{FF2B5EF4-FFF2-40B4-BE49-F238E27FC236}">
                <a16:creationId xmlns:a16="http://schemas.microsoft.com/office/drawing/2014/main" id="{1D27E192-8FE6-4873-8260-C54DC7375C91}"/>
              </a:ext>
            </a:extLst>
          </p:cNvPr>
          <p:cNvSpPr txBox="1"/>
          <p:nvPr/>
        </p:nvSpPr>
        <p:spPr>
          <a:xfrm>
            <a:off x="940442" y="1277149"/>
            <a:ext cx="10530349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sz="2400" i="1" dirty="0">
                <a:solidFill>
                  <a:srgbClr val="5656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Les branches de club peuvent également s’adresser à des personnes suivant différents intérêts en matière de service, et pourraient former une branche de club spécialisée</a:t>
            </a:r>
          </a:p>
        </p:txBody>
      </p:sp>
    </p:spTree>
    <p:extLst>
      <p:ext uri="{BB962C8B-B14F-4D97-AF65-F5344CB8AC3E}">
        <p14:creationId xmlns:p14="http://schemas.microsoft.com/office/powerpoint/2010/main" val="17991936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C - Master Presentation D102W_vPub.potx" id="{1C9C9351-9CB6-4B8E-BB7A-C053B9B75981}" vid="{88B6CD11-B412-40F6-89B9-F5D0F2E7D3B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7B4192674F60499ADA6F1B4A590491" ma:contentTypeVersion="7" ma:contentTypeDescription="Crée un document." ma:contentTypeScope="" ma:versionID="75ff3abff6161c697c7320a205c62fc0">
  <xsd:schema xmlns:xsd="http://www.w3.org/2001/XMLSchema" xmlns:xs="http://www.w3.org/2001/XMLSchema" xmlns:p="http://schemas.microsoft.com/office/2006/metadata/properties" xmlns:ns2="84130991-5a56-47f1-a7cd-ed0a8e9f297e" targetNamespace="http://schemas.microsoft.com/office/2006/metadata/properties" ma:root="true" ma:fieldsID="97dd2075e077aa26a9fc8d3f59f444a0" ns2:_="">
    <xsd:import namespace="84130991-5a56-47f1-a7cd-ed0a8e9f29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130991-5a56-47f1-a7cd-ed0a8e9f29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FC5026-8E7A-42D0-BB55-C10E990F1682}">
  <ds:schemaRefs>
    <ds:schemaRef ds:uri="http://purl.org/dc/dcmitype/"/>
    <ds:schemaRef ds:uri="http://schemas.microsoft.com/office/2006/documentManagement/types"/>
    <ds:schemaRef ds:uri="http://purl.org/dc/elements/1.1/"/>
    <ds:schemaRef ds:uri="84130991-5a56-47f1-a7cd-ed0a8e9f297e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8E13E5E-8ED3-4B93-BDD4-BF1CE2B6AB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CD2A16-B664-4A46-BEA3-FF4DCD9F76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130991-5a56-47f1-a7cd-ed0a8e9f29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LC - Master Presentation D102W_vPub</Template>
  <TotalTime>0</TotalTime>
  <Words>1214</Words>
  <Application>Microsoft Office PowerPoint</Application>
  <PresentationFormat>Grand écran</PresentationFormat>
  <Paragraphs>113</Paragraphs>
  <Slides>23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Helvetica</vt:lpstr>
      <vt:lpstr>Thème Office</vt:lpstr>
      <vt:lpstr>Branche de club</vt:lpstr>
      <vt:lpstr>Première partie</vt:lpstr>
      <vt:lpstr>Qu'est-ce qu'une branche de club ?</vt:lpstr>
      <vt:lpstr>Pourquoi créer une branche de club ? (1)</vt:lpstr>
      <vt:lpstr>Pourquoi créer une branche de club ? (2)</vt:lpstr>
      <vt:lpstr>Organisation d’une branche de club</vt:lpstr>
      <vt:lpstr>Fonctions &amp; responsabilités du  Lions club parent (1) </vt:lpstr>
      <vt:lpstr>Fonctions &amp; responsabilités du  Lions club parent (2) </vt:lpstr>
      <vt:lpstr>Branches spécialisées de club</vt:lpstr>
      <vt:lpstr>Deuxième partie</vt:lpstr>
      <vt:lpstr>Création d’une branche de club (1)</vt:lpstr>
      <vt:lpstr>Création d’une branche de club (2)</vt:lpstr>
      <vt:lpstr>Effectif de la branche de club</vt:lpstr>
      <vt:lpstr>Parrain de la branche de club</vt:lpstr>
      <vt:lpstr>Président de la branche de club</vt:lpstr>
      <vt:lpstr>Secrétaire de la branche de club</vt:lpstr>
      <vt:lpstr>Trésorier de la branche de club</vt:lpstr>
      <vt:lpstr>Troisième partie</vt:lpstr>
      <vt:lpstr>Ressources pour les branches de clubs</vt:lpstr>
      <vt:lpstr>Soutien pour les branches de clubs</vt:lpstr>
      <vt:lpstr>Présentation PowerPoint</vt:lpstr>
      <vt:lpstr>Questions &amp; Réponses</vt:lpstr>
      <vt:lpstr>Merci 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Branche de club</dc:title>
  <dc:creator>Georges Torti</dc:creator>
  <cp:lastModifiedBy>Georges Torti</cp:lastModifiedBy>
  <cp:revision>12</cp:revision>
  <dcterms:created xsi:type="dcterms:W3CDTF">2020-04-12T21:44:39Z</dcterms:created>
  <dcterms:modified xsi:type="dcterms:W3CDTF">2020-04-14T16:39:11Z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0x0101004D7B4192674F60499ADA6F1B4A590491</vt:lpwstr>
  </property>
</Properties>
</file>