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87" r:id="rId3"/>
    <p:sldId id="292" r:id="rId4"/>
    <p:sldId id="302" r:id="rId5"/>
    <p:sldId id="293" r:id="rId6"/>
    <p:sldId id="291" r:id="rId7"/>
    <p:sldId id="289" r:id="rId8"/>
    <p:sldId id="288" r:id="rId9"/>
    <p:sldId id="295" r:id="rId10"/>
    <p:sldId id="307" r:id="rId11"/>
    <p:sldId id="306" r:id="rId12"/>
    <p:sldId id="301" r:id="rId13"/>
    <p:sldId id="308" r:id="rId14"/>
    <p:sldId id="305" r:id="rId15"/>
    <p:sldId id="299" r:id="rId16"/>
    <p:sldId id="310" r:id="rId17"/>
    <p:sldId id="296" r:id="rId18"/>
    <p:sldId id="312" r:id="rId19"/>
    <p:sldId id="313" r:id="rId20"/>
    <p:sldId id="304" r:id="rId21"/>
    <p:sldId id="311" r:id="rId22"/>
    <p:sldId id="317" r:id="rId23"/>
    <p:sldId id="315" r:id="rId24"/>
    <p:sldId id="316" r:id="rId25"/>
    <p:sldId id="318" r:id="rId26"/>
  </p:sldIdLst>
  <p:sldSz cx="9144000" cy="6858000" type="screen4x3"/>
  <p:notesSz cx="7104063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54">
          <p15:clr>
            <a:srgbClr val="A4A3A4"/>
          </p15:clr>
        </p15:guide>
        <p15:guide id="2" pos="4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713" userDrawn="1">
          <p15:clr>
            <a:srgbClr val="A4A3A4"/>
          </p15:clr>
        </p15:guide>
        <p15:guide id="2" pos="203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clrMru>
    <a:srgbClr val="000000"/>
    <a:srgbClr val="FFFFCC"/>
    <a:srgbClr val="99CCFF"/>
    <a:srgbClr val="66CCFF"/>
    <a:srgbClr val="99FF99"/>
    <a:srgbClr val="CCFF99"/>
    <a:srgbClr val="FF99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03447BB-5D67-496B-8E87-E561075AD55C}" styleName="Dunkle Formatvorlage 1 - Akz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13"/>
    <p:restoredTop sz="99689" autoAdjust="0"/>
  </p:normalViewPr>
  <p:slideViewPr>
    <p:cSldViewPr>
      <p:cViewPr varScale="1">
        <p:scale>
          <a:sx n="112" d="100"/>
          <a:sy n="112" d="100"/>
        </p:scale>
        <p:origin x="-1976" y="-112"/>
      </p:cViewPr>
      <p:guideLst>
        <p:guide orient="horz" pos="754"/>
        <p:guide pos="4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>
        <p:scale>
          <a:sx n="285" d="100"/>
          <a:sy n="285" d="100"/>
        </p:scale>
        <p:origin x="440" y="9024"/>
      </p:cViewPr>
      <p:guideLst>
        <p:guide orient="horz" pos="3713"/>
        <p:guide pos="20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202" cy="51230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861" y="0"/>
            <a:ext cx="3079202" cy="51230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888B82B9-D241-ED48-87E2-66BE05E915AB}" type="datetimeFigureOut">
              <a:rPr lang="de-CH"/>
              <a:pPr>
                <a:defRPr/>
              </a:pPr>
              <a:t>10.08.20</a:t>
            </a:fld>
            <a:endParaRPr lang="de-CH"/>
          </a:p>
        </p:txBody>
      </p:sp>
      <p:sp>
        <p:nvSpPr>
          <p:cNvPr id="197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309"/>
            <a:ext cx="3079202" cy="51230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97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861" y="9722309"/>
            <a:ext cx="3079202" cy="51230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C72BE7B4-E47D-A343-B330-F39FC44ACF5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89818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4862" y="0"/>
            <a:ext cx="3077543" cy="512304"/>
          </a:xfrm>
          <a:prstGeom prst="rect">
            <a:avLst/>
          </a:prstGeom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0970C1DA-CC3C-5A42-BEF0-AA2147A988C6}" type="datetimeFigureOut">
              <a:rPr lang="de-DE"/>
              <a:pPr>
                <a:defRPr/>
              </a:pPr>
              <a:t>10.08.20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075" y="4861155"/>
            <a:ext cx="5683914" cy="4605821"/>
          </a:xfrm>
          <a:prstGeom prst="rect">
            <a:avLst/>
          </a:prstGeom>
        </p:spPr>
        <p:txBody>
          <a:bodyPr vert="horz" wrap="square" lIns="94796" tIns="47398" rIns="94796" bIns="4739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0673"/>
            <a:ext cx="3079202" cy="512303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4862" y="9720673"/>
            <a:ext cx="3077543" cy="512303"/>
          </a:xfrm>
          <a:prstGeom prst="rect">
            <a:avLst/>
          </a:prstGeom>
        </p:spPr>
        <p:txBody>
          <a:bodyPr vert="horz" wrap="square" lIns="94796" tIns="47398" rIns="94796" bIns="4739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12365621-14AF-1A4F-B1BF-29379BED1DAF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875800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Relationship Id="rId3" Type="http://schemas.openxmlformats.org/officeDocument/2006/relationships/hyperlink" Target="https://www.eda.admin.ch/deza/de/home/laender/zentralasien.html" TargetMode="Externa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Relationship Id="rId3" Type="http://schemas.openxmlformats.org/officeDocument/2006/relationships/image" Target="../media/image12.jpeg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dirty="0">
              <a:latin typeface="Calibri" charset="0"/>
              <a:ea typeface="MS PGothic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70216" indent="-296237">
              <a:defRPr sz="25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84948" indent="-236990">
              <a:defRPr sz="25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58927" indent="-236990">
              <a:defRPr sz="25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132907" indent="-236990">
              <a:defRPr sz="25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606886" indent="-23699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3080865" indent="-23699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554844" indent="-23699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4028824" indent="-23699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13235EC0-FFA5-FE48-B04D-40C90A39C515}" type="slidenum">
              <a:rPr lang="de-CH" sz="1200">
                <a:cs typeface="Arial" charset="0"/>
              </a:rPr>
              <a:pPr/>
              <a:t>1</a:t>
            </a:fld>
            <a:endParaRPr lang="de-CH" sz="120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de-DE" dirty="0" err="1"/>
              <a:t>Un</a:t>
            </a:r>
            <a:r>
              <a:rPr lang="de-DE" dirty="0"/>
              <a:t> MIWA et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station</a:t>
            </a:r>
            <a:r>
              <a:rPr lang="de-DE" dirty="0"/>
              <a:t> </a:t>
            </a:r>
            <a:r>
              <a:rPr lang="de-DE" dirty="0" err="1"/>
              <a:t>d'essence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83789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de-DE" dirty="0" err="1"/>
              <a:t>Khourugh</a:t>
            </a:r>
            <a:r>
              <a:rPr lang="de-DE" dirty="0"/>
              <a:t> : </a:t>
            </a:r>
            <a:r>
              <a:rPr lang="de-DE" dirty="0" err="1"/>
              <a:t>L'Aga</a:t>
            </a:r>
            <a:r>
              <a:rPr lang="de-DE" dirty="0"/>
              <a:t> Kahn </a:t>
            </a:r>
            <a:r>
              <a:rPr lang="de-DE" dirty="0" err="1"/>
              <a:t>soutient</a:t>
            </a:r>
            <a:r>
              <a:rPr lang="de-DE" dirty="0"/>
              <a:t> la </a:t>
            </a:r>
            <a:r>
              <a:rPr lang="de-DE" dirty="0" err="1"/>
              <a:t>majorité</a:t>
            </a:r>
            <a:r>
              <a:rPr lang="de-DE" dirty="0"/>
              <a:t> des </a:t>
            </a:r>
            <a:r>
              <a:rPr lang="de-DE" dirty="0" err="1"/>
              <a:t>Pamiris</a:t>
            </a:r>
            <a:r>
              <a:rPr lang="de-DE" dirty="0"/>
              <a:t> </a:t>
            </a:r>
            <a:r>
              <a:rPr lang="de-DE" dirty="0" err="1"/>
              <a:t>avec</a:t>
            </a:r>
            <a:r>
              <a:rPr lang="de-DE" dirty="0"/>
              <a:t> </a:t>
            </a:r>
            <a:r>
              <a:rPr lang="de-DE" dirty="0" err="1"/>
              <a:t>sa</a:t>
            </a:r>
            <a:r>
              <a:rPr lang="de-DE" dirty="0"/>
              <a:t> </a:t>
            </a:r>
            <a:r>
              <a:rPr lang="de-DE" dirty="0" err="1"/>
              <a:t>fondation</a:t>
            </a:r>
            <a:r>
              <a:rPr lang="de-DE" dirty="0"/>
              <a:t> Education et </a:t>
            </a:r>
            <a:r>
              <a:rPr lang="de-DE" dirty="0" err="1"/>
              <a:t>Santé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2004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de-DE" dirty="0"/>
              <a:t>A </a:t>
            </a:r>
            <a:r>
              <a:rPr lang="de-DE" dirty="0" err="1"/>
              <a:t>gauche</a:t>
            </a:r>
            <a:r>
              <a:rPr lang="de-DE" dirty="0"/>
              <a:t> :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village</a:t>
            </a:r>
            <a:r>
              <a:rPr lang="de-DE" dirty="0"/>
              <a:t> </a:t>
            </a:r>
            <a:r>
              <a:rPr lang="de-DE" dirty="0" err="1"/>
              <a:t>d'été</a:t>
            </a:r>
            <a:r>
              <a:rPr lang="de-DE" dirty="0"/>
              <a:t> </a:t>
            </a:r>
            <a:r>
              <a:rPr lang="de-DE" dirty="0" err="1"/>
              <a:t>analogue</a:t>
            </a:r>
            <a:r>
              <a:rPr lang="de-DE" dirty="0"/>
              <a:t> à nos Alpes</a:t>
            </a:r>
          </a:p>
          <a:p>
            <a:pPr marL="171450" indent="-171450">
              <a:buFont typeface="Arial"/>
              <a:buChar char="•"/>
            </a:pPr>
            <a:r>
              <a:rPr lang="de-DE" dirty="0"/>
              <a:t>A </a:t>
            </a:r>
            <a:r>
              <a:rPr lang="de-DE" dirty="0" err="1"/>
              <a:t>droite</a:t>
            </a:r>
            <a:r>
              <a:rPr lang="de-DE" dirty="0"/>
              <a:t> : Au-</a:t>
            </a:r>
            <a:r>
              <a:rPr lang="de-DE" dirty="0" err="1"/>
              <a:t>delà</a:t>
            </a:r>
            <a:r>
              <a:rPr lang="de-DE" dirty="0"/>
              <a:t> du </a:t>
            </a:r>
            <a:r>
              <a:rPr lang="de-DE" dirty="0" err="1"/>
              <a:t>Panj</a:t>
            </a:r>
            <a:r>
              <a:rPr lang="de-DE" dirty="0"/>
              <a:t>, </a:t>
            </a:r>
            <a:r>
              <a:rPr lang="de-DE" dirty="0" err="1"/>
              <a:t>c'est</a:t>
            </a:r>
            <a:r>
              <a:rPr lang="de-DE" dirty="0"/>
              <a:t> </a:t>
            </a:r>
            <a:r>
              <a:rPr lang="de-DE" dirty="0" err="1"/>
              <a:t>l'Afghanistan</a:t>
            </a:r>
            <a:r>
              <a:rPr lang="de-DE" dirty="0"/>
              <a:t>, </a:t>
            </a:r>
            <a:r>
              <a:rPr lang="de-DE" dirty="0" err="1"/>
              <a:t>mais</a:t>
            </a:r>
            <a:r>
              <a:rPr lang="de-DE" dirty="0"/>
              <a:t> les </a:t>
            </a:r>
            <a:r>
              <a:rPr lang="de-DE" dirty="0" err="1"/>
              <a:t>champs</a:t>
            </a:r>
            <a:r>
              <a:rPr lang="de-DE" dirty="0"/>
              <a:t> se </a:t>
            </a:r>
            <a:r>
              <a:rPr lang="de-DE" dirty="0" err="1"/>
              <a:t>ressemblent</a:t>
            </a:r>
            <a:r>
              <a:rPr lang="de-DE" dirty="0"/>
              <a:t> au </a:t>
            </a:r>
            <a:r>
              <a:rPr lang="de-DE" dirty="0" err="1"/>
              <a:t>Tadjikistan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661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66138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8094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3487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4316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/>
              <a:buChar char="•"/>
            </a:pPr>
            <a:r>
              <a:rPr lang="de-DE" dirty="0" err="1"/>
              <a:t>Un</a:t>
            </a:r>
            <a:r>
              <a:rPr lang="de-DE" dirty="0"/>
              <a:t> simple </a:t>
            </a:r>
            <a:r>
              <a:rPr lang="de-DE" dirty="0" err="1"/>
              <a:t>repas</a:t>
            </a:r>
            <a:r>
              <a:rPr lang="de-DE" dirty="0"/>
              <a:t> : </a:t>
            </a:r>
            <a:r>
              <a:rPr lang="de-DE" dirty="0" err="1"/>
              <a:t>pain</a:t>
            </a:r>
            <a:r>
              <a:rPr lang="de-DE" dirty="0"/>
              <a:t>, </a:t>
            </a:r>
            <a:r>
              <a:rPr lang="de-DE" dirty="0" err="1"/>
              <a:t>Plov</a:t>
            </a:r>
            <a:r>
              <a:rPr lang="de-DE" dirty="0"/>
              <a:t> (</a:t>
            </a:r>
            <a:r>
              <a:rPr lang="de-DE" dirty="0" err="1"/>
              <a:t>riz</a:t>
            </a:r>
            <a:r>
              <a:rPr lang="de-DE" dirty="0"/>
              <a:t>, </a:t>
            </a:r>
            <a:r>
              <a:rPr lang="de-DE" dirty="0" err="1"/>
              <a:t>carottes</a:t>
            </a:r>
            <a:r>
              <a:rPr lang="de-DE" dirty="0"/>
              <a:t>, </a:t>
            </a:r>
            <a:r>
              <a:rPr lang="de-DE" dirty="0" err="1"/>
              <a:t>viande</a:t>
            </a:r>
            <a:r>
              <a:rPr lang="de-DE" dirty="0"/>
              <a:t>), </a:t>
            </a:r>
            <a:r>
              <a:rPr lang="de-DE" dirty="0" err="1"/>
              <a:t>melon</a:t>
            </a:r>
            <a:r>
              <a:rPr lang="de-DE" dirty="0"/>
              <a:t>, </a:t>
            </a:r>
            <a:r>
              <a:rPr lang="de-DE" dirty="0" err="1"/>
              <a:t>salade</a:t>
            </a:r>
            <a:r>
              <a:rPr lang="de-DE" dirty="0"/>
              <a:t> de </a:t>
            </a:r>
            <a:r>
              <a:rPr lang="de-DE" dirty="0" err="1"/>
              <a:t>concombres</a:t>
            </a:r>
            <a:r>
              <a:rPr lang="de-DE" dirty="0"/>
              <a:t> et </a:t>
            </a:r>
            <a:r>
              <a:rPr lang="de-DE" dirty="0" err="1"/>
              <a:t>tomates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3489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8041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49091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54844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de-DE" dirty="0"/>
              <a:t>A </a:t>
            </a:r>
            <a:r>
              <a:rPr lang="de-DE" dirty="0" err="1"/>
              <a:t>l'endroit</a:t>
            </a:r>
            <a:r>
              <a:rPr lang="de-DE" dirty="0"/>
              <a:t> : </a:t>
            </a:r>
            <a:r>
              <a:rPr lang="de-DE" dirty="0" err="1"/>
              <a:t>Rivière</a:t>
            </a:r>
            <a:r>
              <a:rPr lang="de-DE" dirty="0"/>
              <a:t> </a:t>
            </a:r>
            <a:r>
              <a:rPr lang="de-DE" dirty="0" err="1"/>
              <a:t>frontalière</a:t>
            </a:r>
            <a:r>
              <a:rPr lang="de-DE" dirty="0"/>
              <a:t> </a:t>
            </a:r>
            <a:r>
              <a:rPr lang="de-DE" dirty="0" err="1"/>
              <a:t>Panjnj</a:t>
            </a:r>
            <a:endParaRPr lang="de-DE" dirty="0"/>
          </a:p>
          <a:p>
            <a:pPr marL="171450" indent="-171450">
              <a:buFont typeface="Arial"/>
              <a:buChar char="•"/>
            </a:pPr>
            <a:r>
              <a:rPr lang="de-DE" dirty="0"/>
              <a:t>En </a:t>
            </a:r>
            <a:r>
              <a:rPr lang="de-DE" dirty="0" err="1"/>
              <a:t>bas</a:t>
            </a:r>
            <a:r>
              <a:rPr lang="de-DE" dirty="0"/>
              <a:t> à </a:t>
            </a:r>
            <a:r>
              <a:rPr lang="de-DE" dirty="0" err="1"/>
              <a:t>gauche</a:t>
            </a:r>
            <a:r>
              <a:rPr lang="de-DE" dirty="0"/>
              <a:t> : Lac </a:t>
            </a:r>
            <a:r>
              <a:rPr lang="de-DE" dirty="0" err="1"/>
              <a:t>Karakul</a:t>
            </a:r>
            <a:r>
              <a:rPr lang="de-DE" dirty="0"/>
              <a:t> au nord-</a:t>
            </a:r>
            <a:r>
              <a:rPr lang="de-DE" dirty="0" err="1"/>
              <a:t>est</a:t>
            </a:r>
            <a:r>
              <a:rPr lang="de-DE" dirty="0"/>
              <a:t> du </a:t>
            </a:r>
            <a:r>
              <a:rPr lang="de-DE" dirty="0" err="1"/>
              <a:t>Tadjikistan</a:t>
            </a:r>
            <a:r>
              <a:rPr lang="de-DE" dirty="0"/>
              <a:t>, 380 km2, 3900 </a:t>
            </a:r>
            <a:r>
              <a:rPr lang="de-DE" dirty="0" err="1"/>
              <a:t>m.a.s.l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8298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91864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1795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4335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177800" indent="-177800"/>
            <a:r>
              <a:rPr lang="de-DE" dirty="0"/>
              <a:t>DDC, W. Roos:</a:t>
            </a:r>
          </a:p>
          <a:p>
            <a:pPr marL="171450" indent="-171450">
              <a:buFont typeface="Arial"/>
              <a:buChar char="•"/>
            </a:pPr>
            <a:r>
              <a:rPr lang="de-DE" dirty="0"/>
              <a:t>La DDC </a:t>
            </a:r>
            <a:r>
              <a:rPr lang="de-DE" dirty="0" err="1"/>
              <a:t>met</a:t>
            </a:r>
            <a:r>
              <a:rPr lang="de-DE" dirty="0"/>
              <a:t> en </a:t>
            </a:r>
            <a:r>
              <a:rPr lang="de-DE" dirty="0" err="1"/>
              <a:t>œuvre</a:t>
            </a:r>
            <a:r>
              <a:rPr lang="de-DE" dirty="0"/>
              <a:t> au </a:t>
            </a:r>
            <a:r>
              <a:rPr lang="de-DE" dirty="0" err="1"/>
              <a:t>Tadjikistan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vaste</a:t>
            </a:r>
            <a:r>
              <a:rPr lang="de-DE" dirty="0"/>
              <a:t> </a:t>
            </a:r>
            <a:r>
              <a:rPr lang="de-DE" dirty="0" err="1"/>
              <a:t>programme</a:t>
            </a:r>
            <a:r>
              <a:rPr lang="de-DE" dirty="0"/>
              <a:t> </a:t>
            </a:r>
            <a:r>
              <a:rPr lang="de-DE" dirty="0" err="1"/>
              <a:t>bilatéral</a:t>
            </a:r>
            <a:r>
              <a:rPr lang="de-DE" dirty="0"/>
              <a:t> de CI (</a:t>
            </a:r>
            <a:r>
              <a:rPr lang="de-DE" dirty="0" err="1"/>
              <a:t>coopération</a:t>
            </a:r>
            <a:r>
              <a:rPr lang="de-DE" dirty="0"/>
              <a:t> internationale),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s'inscrit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le </a:t>
            </a:r>
            <a:r>
              <a:rPr lang="de-DE" dirty="0" err="1"/>
              <a:t>cadre</a:t>
            </a:r>
            <a:r>
              <a:rPr lang="de-DE" dirty="0"/>
              <a:t> de la </a:t>
            </a:r>
            <a:r>
              <a:rPr lang="de-DE" dirty="0" err="1"/>
              <a:t>stratégie</a:t>
            </a:r>
            <a:r>
              <a:rPr lang="de-DE" dirty="0"/>
              <a:t> </a:t>
            </a:r>
            <a:r>
              <a:rPr lang="de-DE" dirty="0" err="1"/>
              <a:t>régionale</a:t>
            </a:r>
            <a:r>
              <a:rPr lang="de-DE" dirty="0"/>
              <a:t> </a:t>
            </a:r>
            <a:r>
              <a:rPr lang="de-DE" dirty="0" err="1"/>
              <a:t>pour</a:t>
            </a:r>
            <a:r>
              <a:rPr lang="de-DE" dirty="0"/>
              <a:t> </a:t>
            </a:r>
            <a:r>
              <a:rPr lang="de-DE" dirty="0" err="1"/>
              <a:t>l'Asie</a:t>
            </a:r>
            <a:r>
              <a:rPr lang="de-DE" dirty="0"/>
              <a:t> </a:t>
            </a:r>
            <a:r>
              <a:rPr lang="de-DE" dirty="0" err="1"/>
              <a:t>centrale</a:t>
            </a:r>
            <a:r>
              <a:rPr lang="de-DE" dirty="0"/>
              <a:t> : </a:t>
            </a:r>
            <a:r>
              <a:rPr lang="de-DE" dirty="0">
                <a:hlinkClick r:id="rId3"/>
              </a:rPr>
              <a:t>https://www.eda.admin.ch/deza/de/home/laender/zentralasien.html</a:t>
            </a:r>
            <a:r>
              <a:rPr lang="de-DE" dirty="0"/>
              <a:t>. </a:t>
            </a:r>
            <a:r>
              <a:rPr lang="de-DE" dirty="0" err="1"/>
              <a:t>L'engagement</a:t>
            </a:r>
            <a:r>
              <a:rPr lang="de-DE" dirty="0"/>
              <a:t> de la Suisse en </a:t>
            </a:r>
            <a:r>
              <a:rPr lang="de-DE" dirty="0" err="1"/>
              <a:t>faveur</a:t>
            </a:r>
            <a:r>
              <a:rPr lang="de-DE" dirty="0"/>
              <a:t> </a:t>
            </a:r>
            <a:r>
              <a:rPr lang="de-DE" dirty="0" err="1"/>
              <a:t>d'une</a:t>
            </a:r>
            <a:r>
              <a:rPr lang="de-DE" dirty="0"/>
              <a:t> </a:t>
            </a:r>
            <a:r>
              <a:rPr lang="de-DE" dirty="0" err="1"/>
              <a:t>transition</a:t>
            </a:r>
            <a:r>
              <a:rPr lang="de-DE" dirty="0"/>
              <a:t> </a:t>
            </a:r>
            <a:r>
              <a:rPr lang="de-DE" dirty="0" err="1"/>
              <a:t>pacifique</a:t>
            </a:r>
            <a:r>
              <a:rPr lang="de-DE" dirty="0"/>
              <a:t>, </a:t>
            </a:r>
            <a:r>
              <a:rPr lang="de-DE" dirty="0" err="1"/>
              <a:t>sociale</a:t>
            </a:r>
            <a:r>
              <a:rPr lang="de-DE" dirty="0"/>
              <a:t> et </a:t>
            </a:r>
            <a:r>
              <a:rPr lang="de-DE" dirty="0" err="1"/>
              <a:t>économique</a:t>
            </a:r>
            <a:r>
              <a:rPr lang="de-DE" dirty="0"/>
              <a:t> </a:t>
            </a:r>
            <a:r>
              <a:rPr lang="de-DE" dirty="0" err="1"/>
              <a:t>soutient</a:t>
            </a:r>
            <a:r>
              <a:rPr lang="de-DE" dirty="0"/>
              <a:t> les </a:t>
            </a:r>
            <a:r>
              <a:rPr lang="de-DE" dirty="0" err="1"/>
              <a:t>institutions</a:t>
            </a:r>
            <a:r>
              <a:rPr lang="de-DE" dirty="0"/>
              <a:t> </a:t>
            </a:r>
            <a:r>
              <a:rPr lang="de-DE" dirty="0" err="1"/>
              <a:t>publiques</a:t>
            </a:r>
            <a:r>
              <a:rPr lang="de-DE" dirty="0"/>
              <a:t> et </a:t>
            </a:r>
            <a:r>
              <a:rPr lang="de-DE" dirty="0" err="1"/>
              <a:t>privées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la </a:t>
            </a:r>
            <a:r>
              <a:rPr lang="de-DE" dirty="0" err="1"/>
              <a:t>fourniture</a:t>
            </a:r>
            <a:r>
              <a:rPr lang="de-DE" dirty="0"/>
              <a:t> de </a:t>
            </a:r>
            <a:r>
              <a:rPr lang="de-DE" dirty="0" err="1"/>
              <a:t>services</a:t>
            </a:r>
            <a:r>
              <a:rPr lang="de-DE" dirty="0"/>
              <a:t> </a:t>
            </a:r>
            <a:r>
              <a:rPr lang="de-DE" dirty="0" err="1"/>
              <a:t>efficaces</a:t>
            </a:r>
            <a:r>
              <a:rPr lang="de-DE" dirty="0"/>
              <a:t> </a:t>
            </a:r>
            <a:r>
              <a:rPr lang="de-DE" dirty="0" err="1"/>
              <a:t>pour</a:t>
            </a:r>
            <a:r>
              <a:rPr lang="de-DE" dirty="0"/>
              <a:t> </a:t>
            </a:r>
            <a:r>
              <a:rPr lang="de-DE" dirty="0" err="1"/>
              <a:t>tous</a:t>
            </a:r>
            <a:r>
              <a:rPr lang="de-DE" dirty="0"/>
              <a:t>. Elle </a:t>
            </a:r>
            <a:r>
              <a:rPr lang="de-DE" dirty="0" err="1"/>
              <a:t>promeut</a:t>
            </a:r>
            <a:r>
              <a:rPr lang="de-DE" dirty="0"/>
              <a:t> </a:t>
            </a:r>
            <a:r>
              <a:rPr lang="de-DE" dirty="0" err="1"/>
              <a:t>également</a:t>
            </a:r>
            <a:r>
              <a:rPr lang="de-DE" dirty="0"/>
              <a:t> </a:t>
            </a:r>
            <a:r>
              <a:rPr lang="de-DE" dirty="0" err="1"/>
              <a:t>l'art</a:t>
            </a:r>
            <a:r>
              <a:rPr lang="de-DE" dirty="0"/>
              <a:t>, la </a:t>
            </a:r>
            <a:r>
              <a:rPr lang="de-DE" dirty="0" err="1"/>
              <a:t>musique</a:t>
            </a:r>
            <a:r>
              <a:rPr lang="de-DE" dirty="0"/>
              <a:t> et le </a:t>
            </a:r>
            <a:r>
              <a:rPr lang="de-DE" dirty="0" err="1"/>
              <a:t>théâtre</a:t>
            </a:r>
            <a:r>
              <a:rPr lang="de-DE" dirty="0"/>
              <a:t> - du </a:t>
            </a:r>
            <a:r>
              <a:rPr lang="de-DE" dirty="0" err="1"/>
              <a:t>traditionnel</a:t>
            </a:r>
            <a:r>
              <a:rPr lang="de-DE" dirty="0"/>
              <a:t> au moderne - et </a:t>
            </a:r>
            <a:r>
              <a:rPr lang="de-DE" dirty="0" err="1"/>
              <a:t>toutes</a:t>
            </a:r>
            <a:r>
              <a:rPr lang="de-DE" dirty="0"/>
              <a:t> les </a:t>
            </a:r>
            <a:r>
              <a:rPr lang="de-DE" dirty="0" err="1"/>
              <a:t>activités</a:t>
            </a:r>
            <a:r>
              <a:rPr lang="de-DE" dirty="0"/>
              <a:t> </a:t>
            </a:r>
            <a:r>
              <a:rPr lang="de-DE" dirty="0" err="1"/>
              <a:t>suisses</a:t>
            </a:r>
            <a:r>
              <a:rPr lang="de-DE" dirty="0"/>
              <a:t> </a:t>
            </a:r>
            <a:r>
              <a:rPr lang="de-DE" dirty="0" err="1"/>
              <a:t>tiennent</a:t>
            </a:r>
            <a:r>
              <a:rPr lang="de-DE" dirty="0"/>
              <a:t> </a:t>
            </a:r>
            <a:r>
              <a:rPr lang="de-DE" dirty="0" err="1"/>
              <a:t>particulièrement</a:t>
            </a:r>
            <a:r>
              <a:rPr lang="de-DE" dirty="0"/>
              <a:t> </a:t>
            </a:r>
            <a:r>
              <a:rPr lang="de-DE" dirty="0" err="1"/>
              <a:t>compte</a:t>
            </a:r>
            <a:r>
              <a:rPr lang="de-DE" dirty="0"/>
              <a:t> de la </a:t>
            </a:r>
            <a:r>
              <a:rPr lang="de-DE" dirty="0" err="1"/>
              <a:t>gouvernance</a:t>
            </a:r>
            <a:r>
              <a:rPr lang="de-DE" dirty="0"/>
              <a:t>, de </a:t>
            </a:r>
            <a:r>
              <a:rPr lang="de-DE" dirty="0" err="1"/>
              <a:t>l'égalité</a:t>
            </a:r>
            <a:r>
              <a:rPr lang="de-DE" dirty="0"/>
              <a:t> des </a:t>
            </a:r>
            <a:r>
              <a:rPr lang="de-DE" dirty="0" err="1"/>
              <a:t>sexes</a:t>
            </a:r>
            <a:r>
              <a:rPr lang="de-DE" dirty="0"/>
              <a:t> et de </a:t>
            </a:r>
            <a:r>
              <a:rPr lang="de-DE" dirty="0" err="1"/>
              <a:t>l'inclusion</a:t>
            </a:r>
            <a:r>
              <a:rPr lang="de-DE" dirty="0"/>
              <a:t> </a:t>
            </a:r>
            <a:r>
              <a:rPr lang="de-DE" dirty="0" err="1"/>
              <a:t>sociale</a:t>
            </a:r>
            <a:r>
              <a:rPr lang="de-DE" dirty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de-DE" dirty="0"/>
              <a:t>Oxfam </a:t>
            </a:r>
            <a:r>
              <a:rPr lang="de-DE" dirty="0" err="1"/>
              <a:t>est</a:t>
            </a:r>
            <a:r>
              <a:rPr lang="de-DE" dirty="0"/>
              <a:t> le </a:t>
            </a:r>
            <a:r>
              <a:rPr lang="de-DE" dirty="0" err="1"/>
              <a:t>partenaire</a:t>
            </a:r>
            <a:r>
              <a:rPr lang="de-DE" dirty="0"/>
              <a:t> de </a:t>
            </a:r>
            <a:r>
              <a:rPr lang="de-DE" dirty="0" err="1"/>
              <a:t>mise</a:t>
            </a:r>
            <a:r>
              <a:rPr lang="de-DE" dirty="0"/>
              <a:t> en </a:t>
            </a:r>
            <a:r>
              <a:rPr lang="de-DE" dirty="0" err="1"/>
              <a:t>œuvre</a:t>
            </a:r>
            <a:r>
              <a:rPr lang="de-DE" dirty="0"/>
              <a:t> </a:t>
            </a:r>
            <a:r>
              <a:rPr lang="de-DE" dirty="0" err="1"/>
              <a:t>d'un</a:t>
            </a:r>
            <a:r>
              <a:rPr lang="de-DE" dirty="0"/>
              <a:t> de nos </a:t>
            </a:r>
            <a:r>
              <a:rPr lang="de-DE" dirty="0" err="1"/>
              <a:t>projets</a:t>
            </a:r>
            <a:r>
              <a:rPr lang="de-DE" dirty="0"/>
              <a:t> "</a:t>
            </a:r>
            <a:r>
              <a:rPr lang="de-DE" dirty="0" err="1"/>
              <a:t>Approvisionnement</a:t>
            </a:r>
            <a:r>
              <a:rPr lang="de-DE" dirty="0"/>
              <a:t> en </a:t>
            </a:r>
            <a:r>
              <a:rPr lang="de-DE" dirty="0" err="1"/>
              <a:t>eau</a:t>
            </a:r>
            <a:r>
              <a:rPr lang="de-DE" dirty="0"/>
              <a:t> et </a:t>
            </a:r>
            <a:r>
              <a:rPr lang="de-DE" dirty="0" err="1"/>
              <a:t>assainissement</a:t>
            </a:r>
            <a:r>
              <a:rPr lang="de-DE" dirty="0"/>
              <a:t> en </a:t>
            </a:r>
            <a:r>
              <a:rPr lang="de-DE" dirty="0" err="1"/>
              <a:t>milieu</a:t>
            </a:r>
            <a:r>
              <a:rPr lang="de-DE" dirty="0"/>
              <a:t> rural". Il </a:t>
            </a:r>
            <a:r>
              <a:rPr lang="de-DE" dirty="0" err="1"/>
              <a:t>s'agit</a:t>
            </a:r>
            <a:r>
              <a:rPr lang="de-DE" dirty="0"/>
              <a:t> </a:t>
            </a:r>
            <a:r>
              <a:rPr lang="de-DE" dirty="0" err="1"/>
              <a:t>d'un</a:t>
            </a:r>
            <a:r>
              <a:rPr lang="de-DE" dirty="0"/>
              <a:t> </a:t>
            </a:r>
            <a:r>
              <a:rPr lang="de-DE" dirty="0" err="1"/>
              <a:t>mandat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la DDC a </a:t>
            </a:r>
            <a:r>
              <a:rPr lang="de-DE" dirty="0" err="1"/>
              <a:t>mis</a:t>
            </a:r>
            <a:r>
              <a:rPr lang="de-DE" dirty="0"/>
              <a:t> en </a:t>
            </a:r>
            <a:r>
              <a:rPr lang="de-DE" dirty="0" err="1"/>
              <a:t>adjudication</a:t>
            </a:r>
            <a:r>
              <a:rPr lang="de-DE" dirty="0"/>
              <a:t> </a:t>
            </a:r>
            <a:r>
              <a:rPr lang="de-DE" dirty="0" err="1"/>
              <a:t>conformément</a:t>
            </a:r>
            <a:r>
              <a:rPr lang="de-DE" dirty="0"/>
              <a:t> </a:t>
            </a:r>
            <a:r>
              <a:rPr lang="de-DE" dirty="0" err="1"/>
              <a:t>aux</a:t>
            </a:r>
            <a:r>
              <a:rPr lang="de-DE" dirty="0"/>
              <a:t> </a:t>
            </a:r>
            <a:r>
              <a:rPr lang="de-DE" dirty="0" err="1"/>
              <a:t>règles</a:t>
            </a:r>
            <a:r>
              <a:rPr lang="de-DE" dirty="0"/>
              <a:t> de </a:t>
            </a:r>
            <a:r>
              <a:rPr lang="de-DE" dirty="0" err="1"/>
              <a:t>l'OMC</a:t>
            </a:r>
            <a:r>
              <a:rPr lang="de-DE" dirty="0"/>
              <a:t> et </a:t>
            </a:r>
            <a:r>
              <a:rPr lang="de-DE" dirty="0" err="1"/>
              <a:t>attribué</a:t>
            </a:r>
            <a:r>
              <a:rPr lang="de-DE" dirty="0"/>
              <a:t> à Oxfam. Nous </a:t>
            </a:r>
            <a:r>
              <a:rPr lang="de-DE" dirty="0" err="1"/>
              <a:t>sommes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la </a:t>
            </a:r>
            <a:r>
              <a:rPr lang="de-DE" dirty="0" err="1"/>
              <a:t>troisième</a:t>
            </a:r>
            <a:r>
              <a:rPr lang="de-DE" dirty="0"/>
              <a:t> et </a:t>
            </a:r>
            <a:r>
              <a:rPr lang="de-DE" dirty="0" err="1"/>
              <a:t>dernière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 du </a:t>
            </a:r>
            <a:r>
              <a:rPr lang="de-DE" dirty="0" err="1"/>
              <a:t>projet</a:t>
            </a:r>
            <a:r>
              <a:rPr lang="de-DE" dirty="0"/>
              <a:t> (</a:t>
            </a:r>
            <a:r>
              <a:rPr lang="de-DE" dirty="0" err="1"/>
              <a:t>été</a:t>
            </a:r>
            <a:r>
              <a:rPr lang="de-DE" dirty="0"/>
              <a:t> 2018 </a:t>
            </a:r>
            <a:r>
              <a:rPr lang="mr-IN" dirty="0"/>
              <a:t>–</a:t>
            </a:r>
            <a:r>
              <a:rPr lang="de-DE" dirty="0"/>
              <a:t> 2022)</a:t>
            </a:r>
            <a:br>
              <a:rPr lang="de-DE" dirty="0"/>
            </a:br>
            <a:r>
              <a:rPr lang="de-DE" dirty="0"/>
              <a:t>Note PS : Oxfam (</a:t>
            </a:r>
            <a:r>
              <a:rPr lang="de-DE" dirty="0" err="1"/>
              <a:t>bien</a:t>
            </a:r>
            <a:r>
              <a:rPr lang="de-DE" dirty="0"/>
              <a:t> </a:t>
            </a:r>
            <a:r>
              <a:rPr lang="de-DE" dirty="0" err="1"/>
              <a:t>établi</a:t>
            </a:r>
            <a:r>
              <a:rPr lang="de-DE" dirty="0"/>
              <a:t> au </a:t>
            </a:r>
            <a:r>
              <a:rPr lang="de-DE" dirty="0" err="1"/>
              <a:t>Tadjikistan</a:t>
            </a:r>
            <a:r>
              <a:rPr lang="de-DE" dirty="0"/>
              <a:t>) a </a:t>
            </a:r>
            <a:r>
              <a:rPr lang="de-DE" dirty="0" err="1"/>
              <a:t>soutenu</a:t>
            </a:r>
            <a:r>
              <a:rPr lang="de-DE" dirty="0"/>
              <a:t> BORDA </a:t>
            </a:r>
            <a:r>
              <a:rPr lang="de-DE" dirty="0" err="1"/>
              <a:t>dans</a:t>
            </a:r>
            <a:r>
              <a:rPr lang="de-DE" dirty="0"/>
              <a:t> la </a:t>
            </a:r>
            <a:r>
              <a:rPr lang="de-DE" dirty="0" err="1"/>
              <a:t>première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 du </a:t>
            </a:r>
            <a:r>
              <a:rPr lang="de-DE" dirty="0" err="1"/>
              <a:t>projet</a:t>
            </a:r>
            <a:r>
              <a:rPr lang="de-DE" dirty="0"/>
              <a:t> Lions DEWATS CLEAN WATER et </a:t>
            </a:r>
            <a:r>
              <a:rPr lang="de-DE" dirty="0" err="1"/>
              <a:t>continue</a:t>
            </a:r>
            <a:r>
              <a:rPr lang="de-DE" dirty="0"/>
              <a:t> à </a:t>
            </a:r>
            <a:r>
              <a:rPr lang="de-DE" dirty="0" err="1"/>
              <a:t>soutenir</a:t>
            </a:r>
            <a:r>
              <a:rPr lang="de-DE" dirty="0"/>
              <a:t> BORDA (</a:t>
            </a:r>
            <a:r>
              <a:rPr lang="de-DE" dirty="0" err="1"/>
              <a:t>contacts</a:t>
            </a:r>
            <a:r>
              <a:rPr lang="de-DE" dirty="0"/>
              <a:t> </a:t>
            </a:r>
            <a:r>
              <a:rPr lang="de-DE" dirty="0" err="1"/>
              <a:t>avec</a:t>
            </a:r>
            <a:r>
              <a:rPr lang="de-DE" dirty="0"/>
              <a:t> les </a:t>
            </a:r>
            <a:r>
              <a:rPr lang="de-DE" dirty="0" err="1"/>
              <a:t>agences</a:t>
            </a:r>
            <a:r>
              <a:rPr lang="de-DE" dirty="0"/>
              <a:t> </a:t>
            </a:r>
            <a:r>
              <a:rPr lang="de-DE" dirty="0" err="1"/>
              <a:t>gouvernementales</a:t>
            </a:r>
            <a:r>
              <a:rPr lang="de-DE" dirty="0"/>
              <a:t>)</a:t>
            </a:r>
          </a:p>
          <a:p>
            <a:pPr marL="171450" indent="-171450">
              <a:buFont typeface="Arial"/>
              <a:buChar char="•"/>
            </a:pPr>
            <a:r>
              <a:rPr lang="de-DE" dirty="0"/>
              <a:t>En </a:t>
            </a:r>
            <a:r>
              <a:rPr lang="de-DE" dirty="0" err="1"/>
              <a:t>tant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représentation</a:t>
            </a:r>
            <a:r>
              <a:rPr lang="de-DE" dirty="0"/>
              <a:t> </a:t>
            </a:r>
            <a:r>
              <a:rPr lang="de-DE" dirty="0" err="1"/>
              <a:t>officielle</a:t>
            </a:r>
            <a:r>
              <a:rPr lang="de-DE" dirty="0"/>
              <a:t> de la Suisse, </a:t>
            </a:r>
            <a:r>
              <a:rPr lang="de-DE" dirty="0" err="1"/>
              <a:t>nous</a:t>
            </a:r>
            <a:r>
              <a:rPr lang="de-DE" dirty="0"/>
              <a:t> </a:t>
            </a:r>
            <a:r>
              <a:rPr lang="de-DE" dirty="0" err="1"/>
              <a:t>avons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bonne</a:t>
            </a:r>
            <a:r>
              <a:rPr lang="de-DE" dirty="0"/>
              <a:t> </a:t>
            </a:r>
            <a:r>
              <a:rPr lang="de-DE" dirty="0" err="1"/>
              <a:t>coopération</a:t>
            </a:r>
            <a:r>
              <a:rPr lang="de-DE" dirty="0"/>
              <a:t> </a:t>
            </a:r>
            <a:r>
              <a:rPr lang="de-DE" dirty="0" err="1"/>
              <a:t>avec</a:t>
            </a:r>
            <a:r>
              <a:rPr lang="de-DE" dirty="0"/>
              <a:t> les </a:t>
            </a:r>
            <a:r>
              <a:rPr lang="de-DE" dirty="0" err="1"/>
              <a:t>autorités</a:t>
            </a:r>
            <a:r>
              <a:rPr lang="de-DE" dirty="0"/>
              <a:t>. Notre </a:t>
            </a:r>
            <a:r>
              <a:rPr lang="de-DE" dirty="0" err="1"/>
              <a:t>travail</a:t>
            </a:r>
            <a:r>
              <a:rPr lang="de-DE" dirty="0"/>
              <a:t> et </a:t>
            </a:r>
            <a:r>
              <a:rPr lang="de-DE" dirty="0" err="1"/>
              <a:t>notre</a:t>
            </a:r>
            <a:r>
              <a:rPr lang="de-DE" dirty="0"/>
              <a:t> </a:t>
            </a:r>
            <a:r>
              <a:rPr lang="de-DE" dirty="0" err="1"/>
              <a:t>façon</a:t>
            </a:r>
            <a:r>
              <a:rPr lang="de-DE" dirty="0"/>
              <a:t> </a:t>
            </a:r>
            <a:r>
              <a:rPr lang="de-DE" dirty="0" err="1"/>
              <a:t>d'interagir</a:t>
            </a:r>
            <a:r>
              <a:rPr lang="de-DE" dirty="0"/>
              <a:t> </a:t>
            </a:r>
            <a:r>
              <a:rPr lang="de-DE" dirty="0" err="1"/>
              <a:t>sont</a:t>
            </a:r>
            <a:r>
              <a:rPr lang="de-DE" dirty="0"/>
              <a:t> </a:t>
            </a:r>
            <a:r>
              <a:rPr lang="de-DE" dirty="0" err="1"/>
              <a:t>très</a:t>
            </a:r>
            <a:r>
              <a:rPr lang="de-DE" dirty="0"/>
              <a:t> </a:t>
            </a:r>
            <a:r>
              <a:rPr lang="de-DE" dirty="0" err="1"/>
              <a:t>appréciés</a:t>
            </a:r>
            <a:r>
              <a:rPr lang="de-DE" dirty="0"/>
              <a:t> par nos </a:t>
            </a:r>
            <a:r>
              <a:rPr lang="de-DE" dirty="0" err="1"/>
              <a:t>partenaires</a:t>
            </a:r>
            <a:endParaRPr lang="de-DE" dirty="0"/>
          </a:p>
          <a:p>
            <a:pPr marL="171450" indent="-171450">
              <a:buFont typeface="Arial"/>
              <a:buChar char="•"/>
            </a:pPr>
            <a:r>
              <a:rPr lang="de-DE" i="1" dirty="0"/>
              <a:t>Comment </a:t>
            </a:r>
            <a:r>
              <a:rPr lang="de-DE" i="1" dirty="0" err="1"/>
              <a:t>évaluer</a:t>
            </a:r>
            <a:r>
              <a:rPr lang="de-DE" i="1" dirty="0"/>
              <a:t> la </a:t>
            </a:r>
            <a:r>
              <a:rPr lang="de-DE" i="1" dirty="0" err="1"/>
              <a:t>sécurité</a:t>
            </a:r>
            <a:r>
              <a:rPr lang="de-DE" i="1" dirty="0"/>
              <a:t> </a:t>
            </a:r>
            <a:r>
              <a:rPr lang="de-DE" i="1" dirty="0" err="1"/>
              <a:t>d'approvisionnement</a:t>
            </a:r>
            <a:r>
              <a:rPr lang="de-DE" i="1" dirty="0"/>
              <a:t> (</a:t>
            </a:r>
            <a:r>
              <a:rPr lang="de-DE" i="1" dirty="0" err="1"/>
              <a:t>électricité</a:t>
            </a:r>
            <a:r>
              <a:rPr lang="de-DE" i="1" dirty="0"/>
              <a:t> et </a:t>
            </a:r>
            <a:r>
              <a:rPr lang="de-DE" i="1" dirty="0" err="1"/>
              <a:t>eau</a:t>
            </a:r>
            <a:r>
              <a:rPr lang="de-DE" i="1" dirty="0"/>
              <a:t>) : </a:t>
            </a:r>
            <a:r>
              <a:rPr lang="de-DE" dirty="0" err="1"/>
              <a:t>cela</a:t>
            </a:r>
            <a:r>
              <a:rPr lang="de-DE" dirty="0"/>
              <a:t> </a:t>
            </a:r>
            <a:r>
              <a:rPr lang="de-DE" dirty="0" err="1"/>
              <a:t>dépend</a:t>
            </a:r>
            <a:r>
              <a:rPr lang="de-DE" dirty="0"/>
              <a:t> </a:t>
            </a:r>
            <a:r>
              <a:rPr lang="de-DE" dirty="0" err="1"/>
              <a:t>beaucoup</a:t>
            </a:r>
            <a:r>
              <a:rPr lang="de-DE" dirty="0"/>
              <a:t> de la </a:t>
            </a:r>
            <a:r>
              <a:rPr lang="de-DE" dirty="0" err="1"/>
              <a:t>manière</a:t>
            </a:r>
            <a:r>
              <a:rPr lang="de-DE" dirty="0"/>
              <a:t> </a:t>
            </a:r>
            <a:r>
              <a:rPr lang="de-DE" dirty="0" err="1"/>
              <a:t>dont</a:t>
            </a:r>
            <a:r>
              <a:rPr lang="de-DE" dirty="0"/>
              <a:t> </a:t>
            </a:r>
            <a:r>
              <a:rPr lang="de-DE" dirty="0" err="1"/>
              <a:t>vous</a:t>
            </a:r>
            <a:r>
              <a:rPr lang="de-DE" dirty="0"/>
              <a:t> </a:t>
            </a:r>
            <a:r>
              <a:rPr lang="de-DE" dirty="0" err="1"/>
              <a:t>définissez</a:t>
            </a:r>
            <a:r>
              <a:rPr lang="de-DE" dirty="0"/>
              <a:t> </a:t>
            </a:r>
            <a:r>
              <a:rPr lang="de-DE" dirty="0" err="1"/>
              <a:t>l'axe</a:t>
            </a:r>
            <a:r>
              <a:rPr lang="de-DE" dirty="0"/>
              <a:t> </a:t>
            </a:r>
            <a:r>
              <a:rPr lang="de-DE" dirty="0" err="1"/>
              <a:t>géographique</a:t>
            </a:r>
            <a:r>
              <a:rPr lang="de-DE" dirty="0"/>
              <a:t>. Il </a:t>
            </a:r>
            <a:r>
              <a:rPr lang="de-DE" dirty="0" err="1"/>
              <a:t>y</a:t>
            </a:r>
            <a:r>
              <a:rPr lang="de-DE" dirty="0"/>
              <a:t> a </a:t>
            </a:r>
            <a:r>
              <a:rPr lang="de-DE" dirty="0" err="1"/>
              <a:t>encore</a:t>
            </a:r>
            <a:r>
              <a:rPr lang="de-DE" dirty="0"/>
              <a:t> des </a:t>
            </a:r>
            <a:r>
              <a:rPr lang="de-DE" dirty="0" err="1"/>
              <a:t>villages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doivent</a:t>
            </a:r>
            <a:r>
              <a:rPr lang="de-DE" dirty="0"/>
              <a:t> </a:t>
            </a:r>
            <a:r>
              <a:rPr lang="de-DE" dirty="0" err="1"/>
              <a:t>survivre</a:t>
            </a:r>
            <a:r>
              <a:rPr lang="de-DE" dirty="0"/>
              <a:t> </a:t>
            </a:r>
            <a:r>
              <a:rPr lang="de-DE" dirty="0" err="1"/>
              <a:t>sans</a:t>
            </a:r>
            <a:r>
              <a:rPr lang="de-DE" dirty="0"/>
              <a:t> </a:t>
            </a:r>
            <a:r>
              <a:rPr lang="de-DE" dirty="0" err="1"/>
              <a:t>eau</a:t>
            </a:r>
            <a:r>
              <a:rPr lang="de-DE" dirty="0"/>
              <a:t> courante. Dans </a:t>
            </a:r>
            <a:r>
              <a:rPr lang="de-DE" dirty="0" err="1"/>
              <a:t>certaines</a:t>
            </a:r>
            <a:r>
              <a:rPr lang="de-DE" dirty="0"/>
              <a:t> </a:t>
            </a:r>
            <a:r>
              <a:rPr lang="de-DE" dirty="0" err="1"/>
              <a:t>régions</a:t>
            </a:r>
            <a:r>
              <a:rPr lang="de-DE" dirty="0"/>
              <a:t>,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y</a:t>
            </a:r>
            <a:r>
              <a:rPr lang="de-DE" dirty="0"/>
              <a:t> a </a:t>
            </a:r>
            <a:r>
              <a:rPr lang="de-DE" dirty="0" err="1"/>
              <a:t>encore</a:t>
            </a:r>
            <a:r>
              <a:rPr lang="de-DE" dirty="0"/>
              <a:t> des </a:t>
            </a:r>
            <a:r>
              <a:rPr lang="de-DE" dirty="0" err="1"/>
              <a:t>coupures</a:t>
            </a:r>
            <a:r>
              <a:rPr lang="de-DE" dirty="0"/>
              <a:t> de courant </a:t>
            </a:r>
            <a:r>
              <a:rPr lang="de-DE" dirty="0" err="1"/>
              <a:t>quotidiennes</a:t>
            </a:r>
            <a:r>
              <a:rPr lang="de-DE" dirty="0"/>
              <a:t>. Dans le quartier </a:t>
            </a:r>
            <a:r>
              <a:rPr lang="de-DE" dirty="0" err="1"/>
              <a:t>où</a:t>
            </a:r>
            <a:r>
              <a:rPr lang="de-DE" dirty="0"/>
              <a:t> </a:t>
            </a:r>
            <a:r>
              <a:rPr lang="de-DE" dirty="0" err="1"/>
              <a:t>j'habite</a:t>
            </a:r>
            <a:r>
              <a:rPr lang="de-DE" dirty="0"/>
              <a:t> </a:t>
            </a:r>
            <a:r>
              <a:rPr lang="de-DE" dirty="0" err="1"/>
              <a:t>ici</a:t>
            </a:r>
            <a:r>
              <a:rPr lang="de-DE" dirty="0"/>
              <a:t> à </a:t>
            </a:r>
            <a:r>
              <a:rPr lang="de-DE" dirty="0" err="1"/>
              <a:t>Douchanbé</a:t>
            </a:r>
            <a:r>
              <a:rPr lang="de-DE" dirty="0"/>
              <a:t>, en </a:t>
            </a:r>
            <a:r>
              <a:rPr lang="de-DE" dirty="0" err="1"/>
              <a:t>revanche</a:t>
            </a:r>
            <a:r>
              <a:rPr lang="de-DE" dirty="0"/>
              <a:t>, </a:t>
            </a:r>
            <a:r>
              <a:rPr lang="de-DE" dirty="0" err="1"/>
              <a:t>l'approvisionnement</a:t>
            </a:r>
            <a:r>
              <a:rPr lang="de-DE" dirty="0"/>
              <a:t> en </a:t>
            </a:r>
            <a:r>
              <a:rPr lang="de-DE" dirty="0" err="1"/>
              <a:t>eau</a:t>
            </a:r>
            <a:r>
              <a:rPr lang="de-DE" dirty="0"/>
              <a:t> et en </a:t>
            </a:r>
            <a:r>
              <a:rPr lang="de-DE" dirty="0" err="1"/>
              <a:t>électricité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plus </a:t>
            </a:r>
            <a:r>
              <a:rPr lang="de-DE" dirty="0" err="1"/>
              <a:t>ou</a:t>
            </a:r>
            <a:r>
              <a:rPr lang="de-DE" dirty="0"/>
              <a:t> </a:t>
            </a:r>
            <a:r>
              <a:rPr lang="de-DE" dirty="0" err="1"/>
              <a:t>moins</a:t>
            </a:r>
            <a:r>
              <a:rPr lang="de-DE" dirty="0"/>
              <a:t> </a:t>
            </a:r>
            <a:r>
              <a:rPr lang="de-DE" dirty="0" err="1"/>
              <a:t>constamment</a:t>
            </a:r>
            <a:r>
              <a:rPr lang="de-DE" dirty="0"/>
              <a:t> robuste.</a:t>
            </a:r>
          </a:p>
          <a:p>
            <a:endParaRPr lang="de-DE" i="1" dirty="0"/>
          </a:p>
          <a:p>
            <a:r>
              <a:rPr lang="de-CH" dirty="0"/>
              <a:t>DDC, R. </a:t>
            </a:r>
            <a:r>
              <a:rPr lang="de-CH" dirty="0" err="1"/>
              <a:t>Chenevard</a:t>
            </a:r>
            <a:r>
              <a:rPr lang="de-CH" dirty="0"/>
              <a:t> (</a:t>
            </a:r>
            <a:r>
              <a:rPr lang="de-CH" dirty="0" err="1"/>
              <a:t>Extrait</a:t>
            </a:r>
            <a:r>
              <a:rPr lang="de-CH" dirty="0"/>
              <a:t> de </a:t>
            </a:r>
            <a:r>
              <a:rPr lang="de-CH" dirty="0" err="1"/>
              <a:t>l'interview</a:t>
            </a:r>
            <a:r>
              <a:rPr lang="de-CH" dirty="0"/>
              <a:t> du 28 </a:t>
            </a:r>
            <a:r>
              <a:rPr lang="de-CH" dirty="0" err="1"/>
              <a:t>janvier</a:t>
            </a:r>
            <a:r>
              <a:rPr lang="de-CH" dirty="0"/>
              <a:t> 2020):</a:t>
            </a:r>
          </a:p>
          <a:p>
            <a:pPr marL="171450" indent="-171450">
              <a:buFont typeface="Arial"/>
              <a:buChar char="•"/>
            </a:pPr>
            <a:r>
              <a:rPr lang="de-CH" i="1" dirty="0"/>
              <a:t>M. </a:t>
            </a:r>
            <a:r>
              <a:rPr lang="de-CH" i="1" dirty="0" err="1"/>
              <a:t>Chenevard</a:t>
            </a:r>
            <a:r>
              <a:rPr lang="de-CH" i="1" dirty="0"/>
              <a:t>, </a:t>
            </a:r>
            <a:r>
              <a:rPr lang="de-CH" i="1" dirty="0" err="1"/>
              <a:t>depuis</a:t>
            </a:r>
            <a:r>
              <a:rPr lang="de-CH" i="1" dirty="0"/>
              <a:t> </a:t>
            </a:r>
            <a:r>
              <a:rPr lang="de-CH" i="1" dirty="0" err="1"/>
              <a:t>combien</a:t>
            </a:r>
            <a:r>
              <a:rPr lang="de-CH" i="1" dirty="0"/>
              <a:t> de </a:t>
            </a:r>
            <a:r>
              <a:rPr lang="de-CH" i="1" dirty="0" err="1"/>
              <a:t>temps</a:t>
            </a:r>
            <a:r>
              <a:rPr lang="de-CH" i="1" dirty="0"/>
              <a:t> </a:t>
            </a:r>
            <a:r>
              <a:rPr lang="de-CH" i="1" dirty="0" err="1"/>
              <a:t>traitez-vous</a:t>
            </a:r>
            <a:r>
              <a:rPr lang="de-CH" i="1" dirty="0"/>
              <a:t> </a:t>
            </a:r>
            <a:r>
              <a:rPr lang="de-CH" i="1" dirty="0" err="1"/>
              <a:t>avec</a:t>
            </a:r>
            <a:r>
              <a:rPr lang="de-CH" i="1" dirty="0"/>
              <a:t> le </a:t>
            </a:r>
            <a:r>
              <a:rPr lang="de-CH" i="1" dirty="0" err="1"/>
              <a:t>Tadjikistan</a:t>
            </a:r>
            <a:r>
              <a:rPr lang="de-DE" i="1" dirty="0"/>
              <a:t>?</a:t>
            </a:r>
            <a:r>
              <a:rPr lang="de-DE" dirty="0"/>
              <a:t> </a:t>
            </a:r>
            <a:r>
              <a:rPr lang="de-DE" dirty="0" err="1"/>
              <a:t>Depuis</a:t>
            </a:r>
            <a:r>
              <a:rPr lang="de-DE" dirty="0"/>
              <a:t> 5 ans..</a:t>
            </a:r>
            <a:r>
              <a:rPr lang="de-CH" dirty="0"/>
              <a:t> </a:t>
            </a:r>
          </a:p>
          <a:p>
            <a:pPr marL="171450" indent="-171450">
              <a:buFont typeface="Arial"/>
              <a:buChar char="•"/>
            </a:pPr>
            <a:r>
              <a:rPr lang="de-CH" i="1" dirty="0" err="1"/>
              <a:t>Vous</a:t>
            </a:r>
            <a:r>
              <a:rPr lang="de-CH" i="1" dirty="0"/>
              <a:t>, </a:t>
            </a:r>
            <a:r>
              <a:rPr lang="de-CH" i="1" dirty="0" err="1"/>
              <a:t>déménagerez</a:t>
            </a:r>
            <a:r>
              <a:rPr lang="de-CH" i="1" dirty="0"/>
              <a:t> à </a:t>
            </a:r>
            <a:r>
              <a:rPr lang="de-CH" i="1" dirty="0" err="1"/>
              <a:t>Douchanbé</a:t>
            </a:r>
            <a:r>
              <a:rPr lang="de-CH" i="1" dirty="0"/>
              <a:t> </a:t>
            </a:r>
            <a:r>
              <a:rPr lang="de-CH" i="1" dirty="0" err="1"/>
              <a:t>l'été</a:t>
            </a:r>
            <a:r>
              <a:rPr lang="de-CH" i="1" dirty="0"/>
              <a:t> </a:t>
            </a:r>
            <a:r>
              <a:rPr lang="de-CH" i="1" dirty="0" err="1"/>
              <a:t>prochain</a:t>
            </a:r>
            <a:r>
              <a:rPr lang="de-CH" i="1" dirty="0"/>
              <a:t>. </a:t>
            </a:r>
            <a:r>
              <a:rPr lang="de-CH" i="1" dirty="0" err="1"/>
              <a:t>Qu'est-ce</a:t>
            </a:r>
            <a:r>
              <a:rPr lang="de-CH" i="1" dirty="0"/>
              <a:t> </a:t>
            </a:r>
            <a:r>
              <a:rPr lang="de-CH" i="1" dirty="0" err="1"/>
              <a:t>qui</a:t>
            </a:r>
            <a:r>
              <a:rPr lang="de-CH" i="1" dirty="0"/>
              <a:t> </a:t>
            </a:r>
            <a:r>
              <a:rPr lang="de-CH" i="1" dirty="0" err="1"/>
              <a:t>rend</a:t>
            </a:r>
            <a:r>
              <a:rPr lang="de-CH" i="1" dirty="0"/>
              <a:t> le </a:t>
            </a:r>
            <a:r>
              <a:rPr lang="de-CH" i="1" dirty="0" err="1"/>
              <a:t>Tadjikistan</a:t>
            </a:r>
            <a:r>
              <a:rPr lang="de-CH" i="1" dirty="0"/>
              <a:t> si </a:t>
            </a:r>
            <a:r>
              <a:rPr lang="de-CH" i="1" dirty="0" err="1"/>
              <a:t>intéressant</a:t>
            </a:r>
            <a:r>
              <a:rPr lang="de-CH" i="1" dirty="0"/>
              <a:t> </a:t>
            </a:r>
            <a:r>
              <a:rPr lang="de-CH" i="1" dirty="0" err="1"/>
              <a:t>pour</a:t>
            </a:r>
            <a:r>
              <a:rPr lang="de-CH" i="1" dirty="0"/>
              <a:t> </a:t>
            </a:r>
            <a:r>
              <a:rPr lang="de-CH" i="1" dirty="0" err="1"/>
              <a:t>eux</a:t>
            </a:r>
            <a:r>
              <a:rPr lang="de-CH" i="1" dirty="0"/>
              <a:t> ? Quelle </a:t>
            </a:r>
            <a:r>
              <a:rPr lang="de-CH" i="1" dirty="0" err="1"/>
              <a:t>sera</a:t>
            </a:r>
            <a:r>
              <a:rPr lang="de-CH" i="1" dirty="0"/>
              <a:t> </a:t>
            </a:r>
            <a:r>
              <a:rPr lang="de-CH" i="1" dirty="0" err="1"/>
              <a:t>leur</a:t>
            </a:r>
            <a:r>
              <a:rPr lang="de-CH" i="1" dirty="0"/>
              <a:t> </a:t>
            </a:r>
            <a:r>
              <a:rPr lang="de-CH" i="1" dirty="0" err="1"/>
              <a:t>tâche</a:t>
            </a:r>
            <a:r>
              <a:rPr lang="de-CH" i="1" dirty="0"/>
              <a:t> </a:t>
            </a:r>
            <a:r>
              <a:rPr lang="de-CH" i="1" dirty="0" err="1"/>
              <a:t>pour</a:t>
            </a:r>
            <a:r>
              <a:rPr lang="de-CH" i="1" dirty="0"/>
              <a:t> la DDC ? </a:t>
            </a:r>
            <a:r>
              <a:rPr lang="de-DE" dirty="0"/>
              <a:t>Les </a:t>
            </a:r>
            <a:r>
              <a:rPr lang="de-DE" dirty="0" err="1"/>
              <a:t>gens</a:t>
            </a:r>
            <a:r>
              <a:rPr lang="de-DE" dirty="0"/>
              <a:t> du </a:t>
            </a:r>
            <a:r>
              <a:rPr lang="de-DE" dirty="0" err="1"/>
              <a:t>pays</a:t>
            </a:r>
            <a:r>
              <a:rPr lang="de-DE" dirty="0"/>
              <a:t>, </a:t>
            </a:r>
            <a:r>
              <a:rPr lang="de-DE" dirty="0" err="1"/>
              <a:t>leur</a:t>
            </a:r>
            <a:r>
              <a:rPr lang="de-DE" dirty="0"/>
              <a:t> sens de </a:t>
            </a:r>
            <a:r>
              <a:rPr lang="de-DE" dirty="0" err="1"/>
              <a:t>l'hospitalité</a:t>
            </a:r>
            <a:r>
              <a:rPr lang="de-DE" dirty="0"/>
              <a:t> </a:t>
            </a:r>
            <a:r>
              <a:rPr lang="de-DE" dirty="0" err="1"/>
              <a:t>ainsi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des </a:t>
            </a:r>
            <a:r>
              <a:rPr lang="de-DE" dirty="0" err="1"/>
              <a:t>collègues</a:t>
            </a:r>
            <a:r>
              <a:rPr lang="de-DE" dirty="0"/>
              <a:t> </a:t>
            </a:r>
            <a:r>
              <a:rPr lang="de-DE" dirty="0" err="1"/>
              <a:t>sur</a:t>
            </a:r>
            <a:r>
              <a:rPr lang="de-DE" dirty="0"/>
              <a:t> </a:t>
            </a:r>
            <a:r>
              <a:rPr lang="de-DE" dirty="0" err="1"/>
              <a:t>place</a:t>
            </a:r>
            <a:r>
              <a:rPr lang="de-DE" dirty="0"/>
              <a:t> </a:t>
            </a:r>
            <a:r>
              <a:rPr lang="de-DE" dirty="0" err="1"/>
              <a:t>très</a:t>
            </a:r>
            <a:r>
              <a:rPr lang="de-DE" dirty="0"/>
              <a:t> </a:t>
            </a:r>
            <a:r>
              <a:rPr lang="de-DE" dirty="0" err="1"/>
              <a:t>compétents</a:t>
            </a:r>
            <a:r>
              <a:rPr lang="de-DE" dirty="0"/>
              <a:t>. </a:t>
            </a:r>
            <a:r>
              <a:rPr lang="de-DE" dirty="0" err="1"/>
              <a:t>Ensuite</a:t>
            </a:r>
            <a:r>
              <a:rPr lang="de-DE" dirty="0"/>
              <a:t>,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y</a:t>
            </a:r>
            <a:r>
              <a:rPr lang="de-DE" dirty="0"/>
              <a:t> a </a:t>
            </a:r>
            <a:r>
              <a:rPr lang="de-DE" dirty="0" err="1"/>
              <a:t>évidemment</a:t>
            </a:r>
            <a:r>
              <a:rPr lang="de-DE" dirty="0"/>
              <a:t> la </a:t>
            </a:r>
            <a:r>
              <a:rPr lang="de-DE" dirty="0" err="1"/>
              <a:t>situation</a:t>
            </a:r>
            <a:r>
              <a:rPr lang="de-DE" dirty="0"/>
              <a:t> </a:t>
            </a:r>
            <a:r>
              <a:rPr lang="de-DE" dirty="0" err="1"/>
              <a:t>géopolitique</a:t>
            </a:r>
            <a:r>
              <a:rPr lang="de-DE" dirty="0"/>
              <a:t> et </a:t>
            </a:r>
            <a:r>
              <a:rPr lang="de-DE" dirty="0" err="1"/>
              <a:t>l'histoire</a:t>
            </a:r>
            <a:r>
              <a:rPr lang="de-DE" dirty="0"/>
              <a:t> de la </a:t>
            </a:r>
            <a:r>
              <a:rPr lang="de-DE" dirty="0" err="1"/>
              <a:t>région</a:t>
            </a:r>
            <a:r>
              <a:rPr lang="de-DE" dirty="0"/>
              <a:t>: les </a:t>
            </a:r>
            <a:r>
              <a:rPr lang="de-DE" dirty="0" err="1"/>
              <a:t>influences</a:t>
            </a:r>
            <a:r>
              <a:rPr lang="de-DE" dirty="0"/>
              <a:t> </a:t>
            </a:r>
            <a:r>
              <a:rPr lang="de-DE" dirty="0" err="1"/>
              <a:t>russe</a:t>
            </a:r>
            <a:r>
              <a:rPr lang="de-DE" dirty="0"/>
              <a:t> et </a:t>
            </a:r>
            <a:r>
              <a:rPr lang="de-DE" dirty="0" err="1"/>
              <a:t>chinoise</a:t>
            </a:r>
            <a:r>
              <a:rPr lang="de-DE" dirty="0"/>
              <a:t>, les </a:t>
            </a:r>
            <a:r>
              <a:rPr lang="de-DE" dirty="0" err="1"/>
              <a:t>nouvelles</a:t>
            </a:r>
            <a:r>
              <a:rPr lang="de-DE" dirty="0"/>
              <a:t> </a:t>
            </a:r>
            <a:r>
              <a:rPr lang="de-DE" dirty="0" err="1"/>
              <a:t>routes</a:t>
            </a:r>
            <a:r>
              <a:rPr lang="de-DE" dirty="0"/>
              <a:t> de la </a:t>
            </a:r>
            <a:r>
              <a:rPr lang="de-DE" dirty="0" err="1"/>
              <a:t>soie</a:t>
            </a:r>
            <a:r>
              <a:rPr lang="de-DE" dirty="0"/>
              <a:t>. </a:t>
            </a:r>
            <a:r>
              <a:rPr lang="de-DE" dirty="0" err="1"/>
              <a:t>Passionnant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En </a:t>
            </a:r>
            <a:r>
              <a:rPr lang="de-DE" dirty="0" err="1"/>
              <a:t>principe</a:t>
            </a:r>
            <a:r>
              <a:rPr lang="de-DE" dirty="0"/>
              <a:t>, je </a:t>
            </a:r>
            <a:r>
              <a:rPr lang="de-DE" dirty="0" err="1"/>
              <a:t>m'occuperai</a:t>
            </a:r>
            <a:r>
              <a:rPr lang="de-DE" dirty="0"/>
              <a:t> du </a:t>
            </a:r>
            <a:r>
              <a:rPr lang="de-DE" dirty="0" err="1"/>
              <a:t>portefeuille</a:t>
            </a:r>
            <a:r>
              <a:rPr lang="de-DE" dirty="0"/>
              <a:t> "</a:t>
            </a:r>
            <a:r>
              <a:rPr lang="de-DE" dirty="0" err="1"/>
              <a:t>eau</a:t>
            </a:r>
            <a:r>
              <a:rPr lang="de-DE" dirty="0"/>
              <a:t>": Eau </a:t>
            </a:r>
            <a:r>
              <a:rPr lang="de-DE" dirty="0" err="1"/>
              <a:t>potable</a:t>
            </a:r>
            <a:r>
              <a:rPr lang="de-DE" dirty="0"/>
              <a:t>, </a:t>
            </a:r>
            <a:r>
              <a:rPr lang="de-DE" dirty="0" err="1"/>
              <a:t>assainissement</a:t>
            </a:r>
            <a:r>
              <a:rPr lang="de-DE" dirty="0"/>
              <a:t>, </a:t>
            </a:r>
            <a:r>
              <a:rPr lang="de-DE" dirty="0" err="1"/>
              <a:t>irrigation</a:t>
            </a:r>
            <a:r>
              <a:rPr lang="de-DE" dirty="0"/>
              <a:t>,  </a:t>
            </a:r>
            <a:r>
              <a:rPr lang="de-DE" dirty="0" err="1"/>
              <a:t>énergie</a:t>
            </a:r>
            <a:r>
              <a:rPr lang="de-DE" dirty="0"/>
              <a:t>, </a:t>
            </a:r>
            <a:r>
              <a:rPr lang="de-DE" dirty="0" err="1"/>
              <a:t>industrie</a:t>
            </a:r>
            <a:r>
              <a:rPr lang="de-DE" dirty="0"/>
              <a:t>, </a:t>
            </a:r>
            <a:r>
              <a:rPr lang="de-DE" dirty="0" err="1"/>
              <a:t>biodiversité</a:t>
            </a:r>
            <a:r>
              <a:rPr lang="de-DE" dirty="0"/>
              <a:t> </a:t>
            </a:r>
            <a:r>
              <a:rPr lang="de-DE" dirty="0" err="1"/>
              <a:t>mais</a:t>
            </a:r>
            <a:r>
              <a:rPr lang="de-DE" dirty="0"/>
              <a:t> </a:t>
            </a:r>
            <a:r>
              <a:rPr lang="de-DE" dirty="0" err="1"/>
              <a:t>aussi</a:t>
            </a:r>
            <a:r>
              <a:rPr lang="de-DE" dirty="0"/>
              <a:t> la </a:t>
            </a:r>
            <a:r>
              <a:rPr lang="de-DE" dirty="0" err="1"/>
              <a:t>préparation</a:t>
            </a:r>
            <a:r>
              <a:rPr lang="de-DE" dirty="0"/>
              <a:t> </a:t>
            </a:r>
            <a:r>
              <a:rPr lang="de-DE" dirty="0" err="1"/>
              <a:t>aux</a:t>
            </a:r>
            <a:r>
              <a:rPr lang="de-DE" dirty="0"/>
              <a:t> </a:t>
            </a:r>
            <a:r>
              <a:rPr lang="de-DE" dirty="0" err="1"/>
              <a:t>catastrophes</a:t>
            </a:r>
            <a:r>
              <a:rPr lang="de-DE" dirty="0"/>
              <a:t> </a:t>
            </a:r>
            <a:r>
              <a:rPr lang="de-DE" dirty="0" err="1"/>
              <a:t>naturels</a:t>
            </a:r>
            <a:r>
              <a:rPr lang="de-DE" dirty="0"/>
              <a:t> et </a:t>
            </a:r>
            <a:r>
              <a:rPr lang="de-DE" dirty="0" err="1"/>
              <a:t>l'adaptation</a:t>
            </a:r>
            <a:r>
              <a:rPr lang="de-DE" dirty="0"/>
              <a:t> </a:t>
            </a:r>
            <a:r>
              <a:rPr lang="de-DE" dirty="0" err="1"/>
              <a:t>aux</a:t>
            </a:r>
            <a:r>
              <a:rPr lang="de-DE" dirty="0"/>
              <a:t> </a:t>
            </a:r>
            <a:r>
              <a:rPr lang="de-DE" dirty="0" err="1"/>
              <a:t>conséquences</a:t>
            </a:r>
            <a:r>
              <a:rPr lang="de-DE" dirty="0"/>
              <a:t> du </a:t>
            </a:r>
            <a:r>
              <a:rPr lang="de-DE" dirty="0" err="1"/>
              <a:t>changement</a:t>
            </a:r>
            <a:r>
              <a:rPr lang="de-DE" dirty="0"/>
              <a:t> </a:t>
            </a:r>
            <a:r>
              <a:rPr lang="de-DE" dirty="0" err="1"/>
              <a:t>climatique</a:t>
            </a:r>
            <a:r>
              <a:rPr lang="de-DE" dirty="0"/>
              <a:t> (par ex. </a:t>
            </a:r>
            <a:r>
              <a:rPr lang="de-DE" dirty="0" err="1"/>
              <a:t>cartographie</a:t>
            </a:r>
            <a:r>
              <a:rPr lang="de-DE" dirty="0"/>
              <a:t> des </a:t>
            </a:r>
            <a:r>
              <a:rPr lang="de-DE" dirty="0" err="1"/>
              <a:t>zones</a:t>
            </a:r>
            <a:r>
              <a:rPr lang="de-DE" dirty="0"/>
              <a:t> </a:t>
            </a:r>
            <a:r>
              <a:rPr lang="de-DE" dirty="0" err="1"/>
              <a:t>inondables</a:t>
            </a:r>
            <a:r>
              <a:rPr lang="de-DE" dirty="0"/>
              <a:t>, </a:t>
            </a:r>
            <a:r>
              <a:rPr lang="de-DE" dirty="0" err="1"/>
              <a:t>protection</a:t>
            </a:r>
            <a:r>
              <a:rPr lang="de-DE" dirty="0"/>
              <a:t> des </a:t>
            </a:r>
            <a:r>
              <a:rPr lang="de-DE" dirty="0" err="1"/>
              <a:t>installations</a:t>
            </a:r>
            <a:r>
              <a:rPr lang="de-DE" dirty="0"/>
              <a:t> </a:t>
            </a:r>
            <a:r>
              <a:rPr lang="de-DE" dirty="0" err="1"/>
              <a:t>contre</a:t>
            </a:r>
            <a:r>
              <a:rPr lang="de-DE" dirty="0"/>
              <a:t> les </a:t>
            </a:r>
            <a:r>
              <a:rPr lang="de-DE" dirty="0" err="1"/>
              <a:t>coulées</a:t>
            </a:r>
            <a:r>
              <a:rPr lang="de-DE" dirty="0"/>
              <a:t> de </a:t>
            </a:r>
            <a:r>
              <a:rPr lang="de-DE" dirty="0" err="1"/>
              <a:t>boue</a:t>
            </a:r>
            <a:r>
              <a:rPr lang="de-DE" dirty="0"/>
              <a:t>).</a:t>
            </a:r>
          </a:p>
          <a:p>
            <a:pPr marL="171450" indent="-171450">
              <a:buFont typeface="Arial"/>
              <a:buChar char="•"/>
            </a:pPr>
            <a:r>
              <a:rPr lang="de-DE" i="1" dirty="0" err="1"/>
              <a:t>Qu'est-ce</a:t>
            </a:r>
            <a:r>
              <a:rPr lang="de-DE" i="1" dirty="0"/>
              <a:t> </a:t>
            </a:r>
            <a:r>
              <a:rPr lang="de-DE" i="1" dirty="0" err="1"/>
              <a:t>qui</a:t>
            </a:r>
            <a:r>
              <a:rPr lang="de-DE" i="1" dirty="0"/>
              <a:t> </a:t>
            </a:r>
            <a:r>
              <a:rPr lang="de-DE" i="1" dirty="0" err="1"/>
              <a:t>est</a:t>
            </a:r>
            <a:r>
              <a:rPr lang="de-DE" i="1" dirty="0"/>
              <a:t> </a:t>
            </a:r>
            <a:r>
              <a:rPr lang="de-DE" i="1" dirty="0" err="1"/>
              <a:t>spécial</a:t>
            </a:r>
            <a:r>
              <a:rPr lang="de-DE" i="1" dirty="0"/>
              <a:t> et </a:t>
            </a:r>
            <a:r>
              <a:rPr lang="de-DE" i="1" dirty="0" err="1"/>
              <a:t>typique</a:t>
            </a:r>
            <a:r>
              <a:rPr lang="de-DE" i="1" dirty="0"/>
              <a:t> du </a:t>
            </a:r>
            <a:r>
              <a:rPr lang="de-DE" i="1" dirty="0" err="1"/>
              <a:t>Tadjikistan</a:t>
            </a:r>
            <a:r>
              <a:rPr lang="de-DE" i="1" dirty="0"/>
              <a:t> ? </a:t>
            </a:r>
            <a:r>
              <a:rPr lang="de-DE" dirty="0"/>
              <a:t>Le TJ </a:t>
            </a:r>
            <a:r>
              <a:rPr lang="de-DE" dirty="0" err="1"/>
              <a:t>est</a:t>
            </a:r>
            <a:r>
              <a:rPr lang="de-DE" dirty="0"/>
              <a:t> le </a:t>
            </a:r>
            <a:r>
              <a:rPr lang="de-DE" dirty="0" err="1"/>
              <a:t>pays</a:t>
            </a:r>
            <a:r>
              <a:rPr lang="de-DE" dirty="0"/>
              <a:t> le plus </a:t>
            </a:r>
            <a:r>
              <a:rPr lang="de-DE" dirty="0" err="1"/>
              <a:t>pauvre</a:t>
            </a:r>
            <a:r>
              <a:rPr lang="de-DE" dirty="0"/>
              <a:t> de la </a:t>
            </a:r>
            <a:r>
              <a:rPr lang="de-DE" dirty="0" err="1"/>
              <a:t>région</a:t>
            </a:r>
            <a:r>
              <a:rPr lang="de-DE" dirty="0"/>
              <a:t>. Son </a:t>
            </a:r>
            <a:r>
              <a:rPr lang="de-DE" dirty="0" err="1"/>
              <a:t>revenu</a:t>
            </a:r>
            <a:r>
              <a:rPr lang="de-DE" dirty="0"/>
              <a:t> national </a:t>
            </a:r>
            <a:r>
              <a:rPr lang="de-DE" dirty="0" err="1"/>
              <a:t>brut</a:t>
            </a:r>
            <a:r>
              <a:rPr lang="de-DE" dirty="0"/>
              <a:t> </a:t>
            </a:r>
            <a:r>
              <a:rPr lang="de-DE" dirty="0" err="1"/>
              <a:t>correspond</a:t>
            </a:r>
            <a:r>
              <a:rPr lang="de-DE" dirty="0"/>
              <a:t> </a:t>
            </a:r>
            <a:r>
              <a:rPr lang="de-DE" dirty="0" err="1"/>
              <a:t>environ</a:t>
            </a:r>
            <a:r>
              <a:rPr lang="de-DE" dirty="0"/>
              <a:t> à </a:t>
            </a:r>
            <a:r>
              <a:rPr lang="de-DE" dirty="0" err="1"/>
              <a:t>celui</a:t>
            </a:r>
            <a:r>
              <a:rPr lang="de-DE" dirty="0"/>
              <a:t> du </a:t>
            </a:r>
            <a:r>
              <a:rPr lang="de-DE" dirty="0" err="1"/>
              <a:t>canton</a:t>
            </a:r>
            <a:r>
              <a:rPr lang="de-DE" dirty="0"/>
              <a:t> de </a:t>
            </a:r>
            <a:r>
              <a:rPr lang="de-DE" dirty="0" err="1"/>
              <a:t>Schaffhouse</a:t>
            </a:r>
            <a:r>
              <a:rPr lang="de-DE" dirty="0"/>
              <a:t>. On </a:t>
            </a:r>
            <a:r>
              <a:rPr lang="de-DE" dirty="0" err="1"/>
              <a:t>parle</a:t>
            </a:r>
            <a:r>
              <a:rPr lang="de-DE" dirty="0"/>
              <a:t> </a:t>
            </a:r>
            <a:r>
              <a:rPr lang="de-DE" dirty="0" err="1"/>
              <a:t>ici</a:t>
            </a:r>
            <a:r>
              <a:rPr lang="de-DE" dirty="0"/>
              <a:t> </a:t>
            </a:r>
            <a:r>
              <a:rPr lang="de-DE" dirty="0" err="1"/>
              <a:t>d'un</a:t>
            </a:r>
            <a:r>
              <a:rPr lang="de-DE" dirty="0"/>
              <a:t> </a:t>
            </a:r>
            <a:r>
              <a:rPr lang="de-DE" dirty="0" err="1"/>
              <a:t>pays</a:t>
            </a:r>
            <a:r>
              <a:rPr lang="de-DE" dirty="0"/>
              <a:t> </a:t>
            </a:r>
            <a:r>
              <a:rPr lang="de-DE" dirty="0" err="1"/>
              <a:t>grand</a:t>
            </a:r>
            <a:r>
              <a:rPr lang="de-DE" dirty="0"/>
              <a:t> </a:t>
            </a:r>
            <a:r>
              <a:rPr lang="de-DE" dirty="0" err="1"/>
              <a:t>comme</a:t>
            </a:r>
            <a:r>
              <a:rPr lang="de-DE" dirty="0"/>
              <a:t> 2.5 la Suisse </a:t>
            </a:r>
            <a:r>
              <a:rPr lang="de-DE" dirty="0" err="1"/>
              <a:t>avec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population</a:t>
            </a:r>
            <a:r>
              <a:rPr lang="de-DE" dirty="0"/>
              <a:t> de 8 </a:t>
            </a:r>
            <a:r>
              <a:rPr lang="de-DE" dirty="0" err="1"/>
              <a:t>millions</a:t>
            </a:r>
            <a:r>
              <a:rPr lang="de-DE" dirty="0"/>
              <a:t> de </a:t>
            </a:r>
            <a:r>
              <a:rPr lang="de-DE" dirty="0" err="1"/>
              <a:t>personnes</a:t>
            </a:r>
            <a:r>
              <a:rPr lang="de-DE" dirty="0"/>
              <a:t> </a:t>
            </a:r>
            <a:r>
              <a:rPr lang="de-DE" dirty="0" err="1"/>
              <a:t>dont</a:t>
            </a:r>
            <a:r>
              <a:rPr lang="de-DE" dirty="0"/>
              <a:t> plus </a:t>
            </a:r>
            <a:r>
              <a:rPr lang="de-DE" dirty="0" err="1"/>
              <a:t>d'un</a:t>
            </a:r>
            <a:r>
              <a:rPr lang="de-DE" dirty="0"/>
              <a:t> </a:t>
            </a:r>
            <a:r>
              <a:rPr lang="de-DE" dirty="0" err="1"/>
              <a:t>million</a:t>
            </a:r>
            <a:r>
              <a:rPr lang="de-DE" dirty="0"/>
              <a:t> </a:t>
            </a:r>
            <a:r>
              <a:rPr lang="de-DE" dirty="0" err="1"/>
              <a:t>expatriées</a:t>
            </a:r>
            <a:r>
              <a:rPr lang="de-DE" dirty="0"/>
              <a:t> en </a:t>
            </a:r>
            <a:r>
              <a:rPr lang="de-DE" dirty="0" err="1"/>
              <a:t>Russie</a:t>
            </a:r>
            <a:r>
              <a:rPr lang="de-DE" dirty="0"/>
              <a:t> </a:t>
            </a:r>
            <a:r>
              <a:rPr lang="de-DE" dirty="0" err="1"/>
              <a:t>comme</a:t>
            </a:r>
            <a:r>
              <a:rPr lang="de-DE" dirty="0"/>
              <a:t> </a:t>
            </a:r>
            <a:r>
              <a:rPr lang="de-DE" dirty="0" err="1"/>
              <a:t>migrants</a:t>
            </a:r>
            <a:r>
              <a:rPr lang="de-DE" dirty="0"/>
              <a:t> </a:t>
            </a:r>
            <a:r>
              <a:rPr lang="de-DE" dirty="0" err="1"/>
              <a:t>économiques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Le </a:t>
            </a:r>
            <a:r>
              <a:rPr lang="de-DE" dirty="0" err="1"/>
              <a:t>pays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très</a:t>
            </a:r>
            <a:r>
              <a:rPr lang="de-DE" dirty="0"/>
              <a:t> </a:t>
            </a:r>
            <a:r>
              <a:rPr lang="de-DE" dirty="0" err="1"/>
              <a:t>montagneux</a:t>
            </a:r>
            <a:r>
              <a:rPr lang="de-DE" dirty="0"/>
              <a:t> – et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ressemble</a:t>
            </a:r>
            <a:r>
              <a:rPr lang="de-DE" dirty="0"/>
              <a:t> </a:t>
            </a:r>
            <a:r>
              <a:rPr lang="de-DE" dirty="0" err="1"/>
              <a:t>parfois</a:t>
            </a:r>
            <a:r>
              <a:rPr lang="de-DE" dirty="0"/>
              <a:t> </a:t>
            </a:r>
            <a:r>
              <a:rPr lang="de-DE" dirty="0" err="1"/>
              <a:t>beaucoup</a:t>
            </a:r>
            <a:r>
              <a:rPr lang="de-DE" dirty="0"/>
              <a:t> à la Suisse – et ne </a:t>
            </a:r>
            <a:r>
              <a:rPr lang="de-DE" dirty="0" err="1"/>
              <a:t>possède</a:t>
            </a:r>
            <a:r>
              <a:rPr lang="de-DE" dirty="0"/>
              <a:t> </a:t>
            </a:r>
            <a:r>
              <a:rPr lang="de-DE" dirty="0" err="1"/>
              <a:t>qu'environ</a:t>
            </a:r>
            <a:r>
              <a:rPr lang="de-DE" dirty="0"/>
              <a:t> 7% de </a:t>
            </a:r>
            <a:r>
              <a:rPr lang="de-DE" dirty="0" err="1"/>
              <a:t>terres</a:t>
            </a:r>
            <a:r>
              <a:rPr lang="de-DE" dirty="0"/>
              <a:t> </a:t>
            </a:r>
            <a:r>
              <a:rPr lang="de-DE" dirty="0" err="1"/>
              <a:t>arables</a:t>
            </a:r>
            <a:r>
              <a:rPr lang="de-DE" dirty="0"/>
              <a:t>. Au </a:t>
            </a:r>
            <a:r>
              <a:rPr lang="de-DE" dirty="0" err="1"/>
              <a:t>moins</a:t>
            </a:r>
            <a:r>
              <a:rPr lang="de-DE" dirty="0"/>
              <a:t> 80% de </a:t>
            </a:r>
            <a:r>
              <a:rPr lang="de-DE" dirty="0" err="1"/>
              <a:t>celles</a:t>
            </a:r>
            <a:r>
              <a:rPr lang="de-DE" dirty="0"/>
              <a:t>-ci </a:t>
            </a:r>
            <a:r>
              <a:rPr lang="de-DE" dirty="0" err="1"/>
              <a:t>sont</a:t>
            </a:r>
            <a:r>
              <a:rPr lang="de-DE" dirty="0"/>
              <a:t> </a:t>
            </a:r>
            <a:r>
              <a:rPr lang="de-DE" dirty="0" err="1"/>
              <a:t>irriguées</a:t>
            </a:r>
            <a:r>
              <a:rPr lang="de-DE" dirty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de-DE" i="1" dirty="0" err="1"/>
              <a:t>Parlez-nous</a:t>
            </a:r>
            <a:r>
              <a:rPr lang="de-DE" i="1" dirty="0"/>
              <a:t> des </a:t>
            </a:r>
            <a:r>
              <a:rPr lang="de-DE" i="1" dirty="0" err="1"/>
              <a:t>gens</a:t>
            </a:r>
            <a:r>
              <a:rPr lang="de-DE" i="1" dirty="0"/>
              <a:t>: </a:t>
            </a:r>
            <a:r>
              <a:rPr lang="de-DE" dirty="0"/>
              <a:t>Le TJ </a:t>
            </a:r>
            <a:r>
              <a:rPr lang="de-DE" dirty="0" err="1"/>
              <a:t>possède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mosaïque</a:t>
            </a:r>
            <a:r>
              <a:rPr lang="de-DE" dirty="0"/>
              <a:t> de </a:t>
            </a:r>
            <a:r>
              <a:rPr lang="de-DE" dirty="0" err="1"/>
              <a:t>peuples</a:t>
            </a:r>
            <a:r>
              <a:rPr lang="de-DE" dirty="0"/>
              <a:t>: les </a:t>
            </a:r>
            <a:r>
              <a:rPr lang="de-DE" dirty="0" err="1"/>
              <a:t>Tadjiks</a:t>
            </a:r>
            <a:r>
              <a:rPr lang="de-DE" dirty="0"/>
              <a:t>, </a:t>
            </a:r>
            <a:r>
              <a:rPr lang="de-DE" dirty="0" err="1"/>
              <a:t>Kirghiz</a:t>
            </a:r>
            <a:r>
              <a:rPr lang="de-DE" dirty="0"/>
              <a:t>, </a:t>
            </a:r>
            <a:r>
              <a:rPr lang="de-DE" dirty="0" err="1"/>
              <a:t>Ouzbèks</a:t>
            </a:r>
            <a:r>
              <a:rPr lang="de-DE" dirty="0"/>
              <a:t>, </a:t>
            </a:r>
            <a:r>
              <a:rPr lang="de-DE" dirty="0" err="1"/>
              <a:t>Ouïgour</a:t>
            </a:r>
            <a:r>
              <a:rPr lang="de-DE" dirty="0"/>
              <a:t>, </a:t>
            </a:r>
            <a:r>
              <a:rPr lang="de-DE" dirty="0" err="1"/>
              <a:t>Pamiri</a:t>
            </a:r>
            <a:r>
              <a:rPr lang="de-DE" dirty="0"/>
              <a:t>, .. </a:t>
            </a:r>
            <a:r>
              <a:rPr lang="de-DE" dirty="0" err="1"/>
              <a:t>Evidemment</a:t>
            </a:r>
            <a:r>
              <a:rPr lang="de-DE" dirty="0"/>
              <a:t>, </a:t>
            </a:r>
            <a:r>
              <a:rPr lang="de-DE" dirty="0" err="1"/>
              <a:t>ces</a:t>
            </a:r>
            <a:r>
              <a:rPr lang="de-DE" dirty="0"/>
              <a:t> </a:t>
            </a:r>
            <a:r>
              <a:rPr lang="de-DE" dirty="0" err="1"/>
              <a:t>peuples</a:t>
            </a:r>
            <a:r>
              <a:rPr lang="de-DE" dirty="0"/>
              <a:t> se </a:t>
            </a:r>
            <a:r>
              <a:rPr lang="de-DE" dirty="0" err="1"/>
              <a:t>retrouvent</a:t>
            </a:r>
            <a:r>
              <a:rPr lang="de-DE" dirty="0"/>
              <a:t> </a:t>
            </a:r>
            <a:r>
              <a:rPr lang="de-DE" dirty="0" err="1"/>
              <a:t>également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les </a:t>
            </a:r>
            <a:r>
              <a:rPr lang="de-DE" dirty="0" err="1"/>
              <a:t>pays</a:t>
            </a:r>
            <a:r>
              <a:rPr lang="de-DE" dirty="0"/>
              <a:t> </a:t>
            </a:r>
            <a:r>
              <a:rPr lang="de-DE" dirty="0" err="1"/>
              <a:t>voisins</a:t>
            </a:r>
            <a:r>
              <a:rPr lang="de-DE" dirty="0"/>
              <a:t>. On </a:t>
            </a:r>
            <a:r>
              <a:rPr lang="de-DE" dirty="0" err="1"/>
              <a:t>trouve</a:t>
            </a:r>
            <a:r>
              <a:rPr lang="de-DE" dirty="0"/>
              <a:t> </a:t>
            </a:r>
            <a:r>
              <a:rPr lang="de-DE" dirty="0" err="1"/>
              <a:t>ainsi</a:t>
            </a:r>
            <a:r>
              <a:rPr lang="de-DE" dirty="0"/>
              <a:t> des </a:t>
            </a:r>
            <a:r>
              <a:rPr lang="de-DE" dirty="0" err="1"/>
              <a:t>Tadjiks</a:t>
            </a:r>
            <a:r>
              <a:rPr lang="de-DE" dirty="0"/>
              <a:t> en Afghanistan, au </a:t>
            </a:r>
            <a:r>
              <a:rPr lang="de-DE" dirty="0" err="1"/>
              <a:t>Kirghizistan</a:t>
            </a:r>
            <a:r>
              <a:rPr lang="de-DE" dirty="0"/>
              <a:t> et en </a:t>
            </a:r>
            <a:r>
              <a:rPr lang="de-DE" dirty="0" err="1"/>
              <a:t>Ouzbékistan</a:t>
            </a:r>
            <a:r>
              <a:rPr lang="de-DE" dirty="0"/>
              <a:t> </a:t>
            </a:r>
            <a:r>
              <a:rPr lang="de-DE" dirty="0" err="1"/>
              <a:t>alors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des </a:t>
            </a:r>
            <a:r>
              <a:rPr lang="de-DE" dirty="0" err="1"/>
              <a:t>Kirghizes</a:t>
            </a:r>
            <a:r>
              <a:rPr lang="de-DE" dirty="0"/>
              <a:t> </a:t>
            </a:r>
            <a:r>
              <a:rPr lang="de-DE" dirty="0" err="1"/>
              <a:t>habitent</a:t>
            </a:r>
            <a:r>
              <a:rPr lang="de-DE" dirty="0"/>
              <a:t> au </a:t>
            </a:r>
            <a:r>
              <a:rPr lang="de-DE" dirty="0" err="1"/>
              <a:t>Tadjikistan</a:t>
            </a:r>
            <a:r>
              <a:rPr lang="de-DE" dirty="0"/>
              <a:t>. Les </a:t>
            </a:r>
            <a:r>
              <a:rPr lang="de-DE" dirty="0" err="1"/>
              <a:t>Tadjiks</a:t>
            </a:r>
            <a:r>
              <a:rPr lang="de-DE" dirty="0"/>
              <a:t> </a:t>
            </a:r>
            <a:r>
              <a:rPr lang="de-DE" dirty="0" err="1"/>
              <a:t>parlent</a:t>
            </a:r>
            <a:r>
              <a:rPr lang="de-DE" dirty="0"/>
              <a:t> le </a:t>
            </a:r>
            <a:r>
              <a:rPr lang="de-DE" dirty="0" err="1"/>
              <a:t>farsi</a:t>
            </a:r>
            <a:r>
              <a:rPr lang="de-DE" dirty="0"/>
              <a:t> (</a:t>
            </a:r>
            <a:r>
              <a:rPr lang="de-DE" dirty="0" err="1"/>
              <a:t>donc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langue</a:t>
            </a:r>
            <a:r>
              <a:rPr lang="de-DE" dirty="0"/>
              <a:t> </a:t>
            </a:r>
            <a:r>
              <a:rPr lang="de-DE" dirty="0" err="1"/>
              <a:t>perse</a:t>
            </a:r>
            <a:r>
              <a:rPr lang="de-DE" dirty="0"/>
              <a:t>) </a:t>
            </a:r>
            <a:r>
              <a:rPr lang="de-DE" dirty="0" err="1"/>
              <a:t>alors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les </a:t>
            </a:r>
            <a:r>
              <a:rPr lang="de-DE" dirty="0" err="1"/>
              <a:t>habitent</a:t>
            </a:r>
            <a:r>
              <a:rPr lang="de-DE" dirty="0"/>
              <a:t> au </a:t>
            </a:r>
            <a:r>
              <a:rPr lang="de-DE" dirty="0" err="1"/>
              <a:t>Tadjikistan</a:t>
            </a:r>
            <a:r>
              <a:rPr lang="de-DE" dirty="0"/>
              <a:t>. Les </a:t>
            </a:r>
            <a:r>
              <a:rPr lang="de-DE" dirty="0" err="1"/>
              <a:t>Tadjiks</a:t>
            </a:r>
            <a:r>
              <a:rPr lang="de-DE" dirty="0"/>
              <a:t> </a:t>
            </a:r>
            <a:r>
              <a:rPr lang="de-DE" dirty="0" err="1"/>
              <a:t>parlent</a:t>
            </a:r>
            <a:r>
              <a:rPr lang="de-DE" dirty="0"/>
              <a:t> le </a:t>
            </a:r>
            <a:r>
              <a:rPr lang="de-DE" dirty="0" err="1"/>
              <a:t>farsi</a:t>
            </a:r>
            <a:r>
              <a:rPr lang="de-DE" dirty="0"/>
              <a:t> (</a:t>
            </a:r>
            <a:r>
              <a:rPr lang="de-DE" dirty="0" err="1"/>
              <a:t>donc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langue</a:t>
            </a:r>
            <a:r>
              <a:rPr lang="de-DE" dirty="0"/>
              <a:t> </a:t>
            </a:r>
            <a:r>
              <a:rPr lang="de-DE" dirty="0" err="1"/>
              <a:t>perse</a:t>
            </a:r>
            <a:r>
              <a:rPr lang="de-DE" dirty="0"/>
              <a:t>) </a:t>
            </a:r>
            <a:r>
              <a:rPr lang="de-DE" dirty="0" err="1"/>
              <a:t>alors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les </a:t>
            </a:r>
            <a:r>
              <a:rPr lang="de-DE" dirty="0" err="1"/>
              <a:t>autres</a:t>
            </a:r>
            <a:r>
              <a:rPr lang="de-DE" dirty="0"/>
              <a:t> </a:t>
            </a:r>
            <a:r>
              <a:rPr lang="de-DE" dirty="0" err="1"/>
              <a:t>utilisent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langue</a:t>
            </a:r>
            <a:r>
              <a:rPr lang="de-DE" dirty="0"/>
              <a:t> </a:t>
            </a:r>
            <a:r>
              <a:rPr lang="de-DE" dirty="0" err="1"/>
              <a:t>turque</a:t>
            </a:r>
            <a:r>
              <a:rPr lang="de-DE" dirty="0"/>
              <a:t>. </a:t>
            </a:r>
            <a:r>
              <a:rPr lang="de-DE" dirty="0" err="1"/>
              <a:t>C'est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pays</a:t>
            </a:r>
            <a:r>
              <a:rPr lang="de-DE" dirty="0"/>
              <a:t> </a:t>
            </a:r>
            <a:r>
              <a:rPr lang="de-DE" dirty="0" err="1"/>
              <a:t>musulman</a:t>
            </a:r>
            <a:r>
              <a:rPr lang="de-DE" dirty="0"/>
              <a:t> </a:t>
            </a:r>
            <a:r>
              <a:rPr lang="de-DE" dirty="0" err="1"/>
              <a:t>avec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gouvernement</a:t>
            </a:r>
            <a:r>
              <a:rPr lang="de-DE" dirty="0"/>
              <a:t> </a:t>
            </a:r>
            <a:r>
              <a:rPr lang="de-DE" dirty="0" err="1"/>
              <a:t>laïc</a:t>
            </a:r>
            <a:r>
              <a:rPr lang="de-DE" dirty="0"/>
              <a:t>. La </a:t>
            </a:r>
            <a:r>
              <a:rPr lang="de-DE" dirty="0" err="1"/>
              <a:t>très</a:t>
            </a:r>
            <a:r>
              <a:rPr lang="de-DE" dirty="0"/>
              <a:t> </a:t>
            </a:r>
            <a:r>
              <a:rPr lang="de-DE" dirty="0" err="1"/>
              <a:t>grande</a:t>
            </a:r>
            <a:r>
              <a:rPr lang="de-DE" dirty="0"/>
              <a:t> </a:t>
            </a:r>
            <a:r>
              <a:rPr lang="de-DE" dirty="0" err="1"/>
              <a:t>majorité</a:t>
            </a:r>
            <a:r>
              <a:rPr lang="de-DE" dirty="0"/>
              <a:t> des </a:t>
            </a:r>
            <a:r>
              <a:rPr lang="de-DE" dirty="0" err="1"/>
              <a:t>personnes</a:t>
            </a:r>
            <a:r>
              <a:rPr lang="de-DE" dirty="0"/>
              <a:t> </a:t>
            </a:r>
            <a:r>
              <a:rPr lang="de-DE" dirty="0" err="1"/>
              <a:t>sont</a:t>
            </a:r>
            <a:r>
              <a:rPr lang="de-DE" dirty="0"/>
              <a:t> </a:t>
            </a:r>
            <a:r>
              <a:rPr lang="de-DE" dirty="0" err="1"/>
              <a:t>sunnites</a:t>
            </a:r>
            <a:r>
              <a:rPr lang="de-DE" dirty="0"/>
              <a:t>. Au Pamir, on </a:t>
            </a:r>
            <a:r>
              <a:rPr lang="de-DE" dirty="0" err="1"/>
              <a:t>trouve</a:t>
            </a:r>
            <a:r>
              <a:rPr lang="de-DE" dirty="0"/>
              <a:t> </a:t>
            </a:r>
            <a:r>
              <a:rPr lang="de-DE" dirty="0" err="1"/>
              <a:t>aussi</a:t>
            </a:r>
            <a:r>
              <a:rPr lang="de-DE" dirty="0"/>
              <a:t> des </a:t>
            </a:r>
            <a:r>
              <a:rPr lang="de-DE" dirty="0" err="1"/>
              <a:t>Ismaéliens</a:t>
            </a:r>
            <a:r>
              <a:rPr lang="de-DE" dirty="0"/>
              <a:t>. </a:t>
            </a:r>
            <a:r>
              <a:rPr lang="de-DE" dirty="0" err="1"/>
              <a:t>D'obédience</a:t>
            </a:r>
            <a:r>
              <a:rPr lang="de-DE" dirty="0"/>
              <a:t> </a:t>
            </a:r>
            <a:r>
              <a:rPr lang="de-DE" dirty="0" err="1"/>
              <a:t>chiite</a:t>
            </a:r>
            <a:r>
              <a:rPr lang="de-DE" dirty="0"/>
              <a:t>, </a:t>
            </a:r>
            <a:r>
              <a:rPr lang="de-DE" dirty="0" err="1"/>
              <a:t>ils</a:t>
            </a:r>
            <a:r>
              <a:rPr lang="de-DE" dirty="0"/>
              <a:t> </a:t>
            </a:r>
            <a:r>
              <a:rPr lang="de-DE" dirty="0" err="1"/>
              <a:t>ont</a:t>
            </a:r>
            <a:r>
              <a:rPr lang="de-DE" dirty="0"/>
              <a:t> </a:t>
            </a:r>
            <a:r>
              <a:rPr lang="de-DE" dirty="0" err="1"/>
              <a:t>pour</a:t>
            </a:r>
            <a:r>
              <a:rPr lang="de-DE" dirty="0"/>
              <a:t> </a:t>
            </a:r>
            <a:r>
              <a:rPr lang="de-DE" dirty="0" err="1"/>
              <a:t>guide</a:t>
            </a:r>
            <a:r>
              <a:rPr lang="de-DE" dirty="0"/>
              <a:t> </a:t>
            </a:r>
            <a:r>
              <a:rPr lang="de-DE" dirty="0" err="1"/>
              <a:t>l'Aga</a:t>
            </a:r>
            <a:r>
              <a:rPr lang="de-DE" dirty="0"/>
              <a:t> Khan.</a:t>
            </a:r>
            <a:br>
              <a:rPr lang="de-DE" dirty="0"/>
            </a:br>
            <a:r>
              <a:rPr lang="de-DE" dirty="0" err="1"/>
              <a:t>L'agriculture</a:t>
            </a:r>
            <a:r>
              <a:rPr lang="de-DE" dirty="0"/>
              <a:t> </a:t>
            </a:r>
            <a:r>
              <a:rPr lang="de-DE" dirty="0" err="1"/>
              <a:t>reste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activité</a:t>
            </a:r>
            <a:r>
              <a:rPr lang="de-DE" dirty="0"/>
              <a:t> </a:t>
            </a:r>
            <a:r>
              <a:rPr lang="de-DE" dirty="0" err="1"/>
              <a:t>importante</a:t>
            </a:r>
            <a:r>
              <a:rPr lang="de-DE" dirty="0"/>
              <a:t> </a:t>
            </a:r>
            <a:r>
              <a:rPr lang="de-DE" dirty="0" err="1"/>
              <a:t>même</a:t>
            </a:r>
            <a:r>
              <a:rPr lang="de-DE" dirty="0"/>
              <a:t> si </a:t>
            </a:r>
            <a:r>
              <a:rPr lang="de-DE" dirty="0" err="1"/>
              <a:t>elle</a:t>
            </a:r>
            <a:r>
              <a:rPr lang="de-DE" dirty="0"/>
              <a:t> ne </a:t>
            </a:r>
            <a:r>
              <a:rPr lang="de-DE" dirty="0" err="1"/>
              <a:t>contribue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peu</a:t>
            </a:r>
            <a:r>
              <a:rPr lang="de-DE" dirty="0"/>
              <a:t> au </a:t>
            </a:r>
            <a:r>
              <a:rPr lang="de-DE" dirty="0" err="1"/>
              <a:t>revenu</a:t>
            </a:r>
            <a:r>
              <a:rPr lang="de-DE" dirty="0"/>
              <a:t> national </a:t>
            </a:r>
            <a:r>
              <a:rPr lang="de-DE" dirty="0" err="1"/>
              <a:t>brut</a:t>
            </a:r>
            <a:r>
              <a:rPr lang="de-DE" dirty="0"/>
              <a:t> (RNB). </a:t>
            </a:r>
            <a:r>
              <a:rPr lang="de-DE" dirty="0" err="1"/>
              <a:t>Ce</a:t>
            </a:r>
            <a:r>
              <a:rPr lang="de-DE" dirty="0"/>
              <a:t> </a:t>
            </a:r>
            <a:r>
              <a:rPr lang="de-DE" dirty="0" err="1"/>
              <a:t>sont</a:t>
            </a:r>
            <a:r>
              <a:rPr lang="de-DE" dirty="0"/>
              <a:t> </a:t>
            </a:r>
            <a:r>
              <a:rPr lang="de-DE" dirty="0" err="1"/>
              <a:t>souvent</a:t>
            </a:r>
            <a:r>
              <a:rPr lang="de-DE" dirty="0"/>
              <a:t> les </a:t>
            </a:r>
            <a:r>
              <a:rPr lang="de-DE" dirty="0" err="1"/>
              <a:t>transferts</a:t>
            </a:r>
            <a:r>
              <a:rPr lang="de-DE" dirty="0"/>
              <a:t> </a:t>
            </a:r>
            <a:r>
              <a:rPr lang="de-DE" dirty="0" err="1"/>
              <a:t>d'argent</a:t>
            </a:r>
            <a:r>
              <a:rPr lang="de-DE" dirty="0"/>
              <a:t> </a:t>
            </a:r>
            <a:r>
              <a:rPr lang="de-DE" dirty="0" err="1"/>
              <a:t>depuis</a:t>
            </a:r>
            <a:r>
              <a:rPr lang="de-DE" dirty="0"/>
              <a:t> la </a:t>
            </a:r>
            <a:r>
              <a:rPr lang="de-DE" dirty="0" err="1"/>
              <a:t>Russie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améliore</a:t>
            </a:r>
            <a:r>
              <a:rPr lang="de-DE" dirty="0"/>
              <a:t> la </a:t>
            </a:r>
            <a:r>
              <a:rPr lang="de-DE" dirty="0" err="1"/>
              <a:t>situation</a:t>
            </a:r>
            <a:r>
              <a:rPr lang="de-DE" dirty="0"/>
              <a:t> des </a:t>
            </a:r>
            <a:r>
              <a:rPr lang="de-DE" dirty="0" err="1"/>
              <a:t>gens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 err="1"/>
              <a:t>Chaque</a:t>
            </a:r>
            <a:r>
              <a:rPr lang="de-DE" dirty="0"/>
              <a:t> </a:t>
            </a:r>
            <a:r>
              <a:rPr lang="de-DE" dirty="0" err="1"/>
              <a:t>ethnie</a:t>
            </a:r>
            <a:r>
              <a:rPr lang="de-DE" dirty="0"/>
              <a:t> a </a:t>
            </a:r>
            <a:r>
              <a:rPr lang="de-DE" dirty="0" err="1"/>
              <a:t>ses</a:t>
            </a:r>
            <a:r>
              <a:rPr lang="de-DE" dirty="0"/>
              <a:t> </a:t>
            </a:r>
            <a:r>
              <a:rPr lang="de-DE" dirty="0" err="1"/>
              <a:t>spécificités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j'aurai</a:t>
            </a:r>
            <a:r>
              <a:rPr lang="de-DE" dirty="0"/>
              <a:t> </a:t>
            </a:r>
            <a:r>
              <a:rPr lang="de-DE" dirty="0" err="1"/>
              <a:t>l'occasion</a:t>
            </a:r>
            <a:r>
              <a:rPr lang="de-DE" dirty="0"/>
              <a:t> de </a:t>
            </a:r>
            <a:r>
              <a:rPr lang="de-DE" dirty="0" err="1"/>
              <a:t>découvrir.</a:t>
            </a:r>
            <a:r>
              <a:rPr lang="de-DE" i="1" dirty="0" err="1"/>
              <a:t>Seit</a:t>
            </a:r>
            <a:r>
              <a:rPr lang="de-DE" i="1" dirty="0"/>
              <a:t> wann ist die DEZA in Tadschikistan tätig und welches sind die Erfahrungen? </a:t>
            </a:r>
            <a:r>
              <a:rPr lang="de-DE" dirty="0">
                <a:solidFill>
                  <a:srgbClr val="FF0000"/>
                </a:solidFill>
              </a:rPr>
              <a:t>Seit 1993</a:t>
            </a:r>
            <a:r>
              <a:rPr lang="de-DE" dirty="0"/>
              <a:t>.</a:t>
            </a:r>
            <a:r>
              <a:rPr lang="de-CH" dirty="0"/>
              <a:t> </a:t>
            </a:r>
            <a:r>
              <a:rPr lang="de-DE" dirty="0"/>
              <a:t>Es begann mit humanitären Aktivitäten (Bürgerkrieg von 92-97) und dann, mit dem Ende der Feindseligkeiten, wurden nach und nach Entwicklungsprojekte ins Leben gerufen.</a:t>
            </a:r>
            <a:endParaRPr lang="de-CH" dirty="0"/>
          </a:p>
          <a:p>
            <a:pPr marL="171450" indent="-171450">
              <a:buFont typeface="Arial"/>
              <a:buChar char="•"/>
            </a:pPr>
            <a:r>
              <a:rPr lang="de-CH" dirty="0" err="1"/>
              <a:t>Quels</a:t>
            </a:r>
            <a:r>
              <a:rPr lang="de-CH" dirty="0"/>
              <a:t> </a:t>
            </a:r>
            <a:r>
              <a:rPr lang="de-CH" dirty="0" err="1"/>
              <a:t>types</a:t>
            </a:r>
            <a:r>
              <a:rPr lang="de-CH" dirty="0"/>
              <a:t> de </a:t>
            </a:r>
            <a:r>
              <a:rPr lang="de-CH" dirty="0" err="1"/>
              <a:t>projets</a:t>
            </a:r>
            <a:r>
              <a:rPr lang="de-CH" dirty="0"/>
              <a:t> la DDC </a:t>
            </a:r>
            <a:r>
              <a:rPr lang="de-CH" dirty="0" err="1"/>
              <a:t>soutient</a:t>
            </a:r>
            <a:r>
              <a:rPr lang="de-CH" dirty="0"/>
              <a:t>-elle ? </a:t>
            </a:r>
            <a:r>
              <a:rPr lang="de-DE" dirty="0">
                <a:solidFill>
                  <a:srgbClr val="FF0000"/>
                </a:solidFill>
              </a:rPr>
              <a:t>Eau, </a:t>
            </a:r>
            <a:r>
              <a:rPr lang="de-DE" dirty="0" err="1">
                <a:solidFill>
                  <a:srgbClr val="FF0000"/>
                </a:solidFill>
              </a:rPr>
              <a:t>santé</a:t>
            </a:r>
            <a:r>
              <a:rPr lang="de-DE" dirty="0">
                <a:solidFill>
                  <a:srgbClr val="FF0000"/>
                </a:solidFill>
              </a:rPr>
              <a:t>, </a:t>
            </a:r>
            <a:r>
              <a:rPr lang="de-DE" dirty="0" err="1">
                <a:solidFill>
                  <a:srgbClr val="FF0000"/>
                </a:solidFill>
              </a:rPr>
              <a:t>économie</a:t>
            </a:r>
            <a:r>
              <a:rPr lang="de-DE" dirty="0">
                <a:solidFill>
                  <a:srgbClr val="FF0000"/>
                </a:solidFill>
              </a:rPr>
              <a:t> (</a:t>
            </a:r>
            <a:r>
              <a:rPr lang="de-DE" dirty="0" err="1">
                <a:solidFill>
                  <a:srgbClr val="FF0000"/>
                </a:solidFill>
              </a:rPr>
              <a:t>seco</a:t>
            </a:r>
            <a:r>
              <a:rPr lang="de-DE" dirty="0">
                <a:solidFill>
                  <a:srgbClr val="FF0000"/>
                </a:solidFill>
              </a:rPr>
              <a:t>) et </a:t>
            </a:r>
            <a:r>
              <a:rPr lang="de-DE" dirty="0" err="1">
                <a:solidFill>
                  <a:srgbClr val="FF0000"/>
                </a:solidFill>
              </a:rPr>
              <a:t>gouvernance</a:t>
            </a:r>
            <a:r>
              <a:rPr lang="de-DE" dirty="0"/>
              <a:t>.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bon</a:t>
            </a:r>
            <a:r>
              <a:rPr lang="de-DE" dirty="0"/>
              <a:t> </a:t>
            </a:r>
            <a:r>
              <a:rPr lang="de-DE" dirty="0" err="1"/>
              <a:t>exemple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la </a:t>
            </a:r>
            <a:r>
              <a:rPr lang="de-DE" dirty="0" err="1"/>
              <a:t>réforme</a:t>
            </a:r>
            <a:r>
              <a:rPr lang="de-DE" dirty="0"/>
              <a:t> du </a:t>
            </a:r>
            <a:r>
              <a:rPr lang="de-DE" dirty="0" err="1"/>
              <a:t>secteur</a:t>
            </a:r>
            <a:r>
              <a:rPr lang="de-DE" dirty="0"/>
              <a:t> de la </a:t>
            </a:r>
            <a:r>
              <a:rPr lang="de-DE" dirty="0" err="1"/>
              <a:t>santé</a:t>
            </a:r>
            <a:r>
              <a:rPr lang="de-DE" dirty="0"/>
              <a:t>. </a:t>
            </a:r>
            <a:r>
              <a:rPr lang="de-DE" dirty="0" err="1"/>
              <a:t>Sur</a:t>
            </a:r>
            <a:r>
              <a:rPr lang="de-DE" dirty="0"/>
              <a:t> </a:t>
            </a:r>
            <a:r>
              <a:rPr lang="de-DE" dirty="0" err="1"/>
              <a:t>demande</a:t>
            </a:r>
            <a:r>
              <a:rPr lang="de-DE" dirty="0"/>
              <a:t> du </a:t>
            </a:r>
            <a:r>
              <a:rPr lang="de-DE" dirty="0" err="1"/>
              <a:t>gouvernement</a:t>
            </a:r>
            <a:r>
              <a:rPr lang="de-DE" dirty="0"/>
              <a:t>, </a:t>
            </a:r>
            <a:r>
              <a:rPr lang="de-DE" dirty="0" err="1"/>
              <a:t>nous</a:t>
            </a:r>
            <a:r>
              <a:rPr lang="de-DE" dirty="0"/>
              <a:t> </a:t>
            </a:r>
            <a:r>
              <a:rPr lang="de-DE" dirty="0" err="1"/>
              <a:t>avons</a:t>
            </a:r>
            <a:r>
              <a:rPr lang="de-DE" dirty="0"/>
              <a:t> </a:t>
            </a:r>
            <a:r>
              <a:rPr lang="de-DE" dirty="0" err="1"/>
              <a:t>assisté</a:t>
            </a:r>
            <a:r>
              <a:rPr lang="de-DE" dirty="0"/>
              <a:t> le </a:t>
            </a:r>
            <a:r>
              <a:rPr lang="de-DE" dirty="0" err="1"/>
              <a:t>ministère</a:t>
            </a:r>
            <a:r>
              <a:rPr lang="de-DE" dirty="0"/>
              <a:t> </a:t>
            </a:r>
            <a:r>
              <a:rPr lang="de-DE" dirty="0" err="1"/>
              <a:t>pour</a:t>
            </a:r>
            <a:r>
              <a:rPr lang="de-DE" dirty="0"/>
              <a:t> </a:t>
            </a:r>
            <a:r>
              <a:rPr lang="de-DE" dirty="0" err="1"/>
              <a:t>réformer</a:t>
            </a:r>
            <a:r>
              <a:rPr lang="de-DE" dirty="0"/>
              <a:t> le </a:t>
            </a:r>
            <a:r>
              <a:rPr lang="de-DE" dirty="0" err="1"/>
              <a:t>système</a:t>
            </a:r>
            <a:r>
              <a:rPr lang="de-DE" dirty="0"/>
              <a:t> et </a:t>
            </a:r>
            <a:r>
              <a:rPr lang="de-DE" dirty="0" err="1"/>
              <a:t>passer</a:t>
            </a:r>
            <a:r>
              <a:rPr lang="de-DE" dirty="0"/>
              <a:t> </a:t>
            </a:r>
            <a:r>
              <a:rPr lang="de-DE" dirty="0" err="1"/>
              <a:t>d'une</a:t>
            </a:r>
            <a:r>
              <a:rPr lang="de-DE" dirty="0"/>
              <a:t> </a:t>
            </a:r>
            <a:r>
              <a:rPr lang="de-DE" dirty="0" err="1"/>
              <a:t>organisation</a:t>
            </a:r>
            <a:r>
              <a:rPr lang="de-DE" dirty="0"/>
              <a:t> hyper-</a:t>
            </a:r>
            <a:r>
              <a:rPr lang="de-DE" dirty="0" err="1"/>
              <a:t>centralisée</a:t>
            </a:r>
            <a:r>
              <a:rPr lang="de-DE" dirty="0"/>
              <a:t> à des </a:t>
            </a:r>
            <a:r>
              <a:rPr lang="de-DE" dirty="0" err="1"/>
              <a:t>structures</a:t>
            </a:r>
            <a:r>
              <a:rPr lang="de-DE" dirty="0"/>
              <a:t> </a:t>
            </a:r>
            <a:r>
              <a:rPr lang="de-DE" dirty="0" err="1"/>
              <a:t>décentralisées</a:t>
            </a:r>
            <a:r>
              <a:rPr lang="de-DE" dirty="0"/>
              <a:t>. Nous </a:t>
            </a:r>
            <a:r>
              <a:rPr lang="de-DE" dirty="0" err="1"/>
              <a:t>avons</a:t>
            </a:r>
            <a:r>
              <a:rPr lang="de-DE" dirty="0"/>
              <a:t> </a:t>
            </a:r>
            <a:r>
              <a:rPr lang="de-DE" dirty="0" err="1"/>
              <a:t>donc</a:t>
            </a:r>
            <a:r>
              <a:rPr lang="de-DE" dirty="0"/>
              <a:t> </a:t>
            </a:r>
            <a:r>
              <a:rPr lang="de-DE" dirty="0" err="1"/>
              <a:t>promu</a:t>
            </a:r>
            <a:r>
              <a:rPr lang="de-DE" dirty="0"/>
              <a:t> la </a:t>
            </a:r>
            <a:r>
              <a:rPr lang="de-DE" dirty="0" err="1"/>
              <a:t>médecine</a:t>
            </a:r>
            <a:r>
              <a:rPr lang="de-DE" dirty="0"/>
              <a:t> de </a:t>
            </a:r>
            <a:r>
              <a:rPr lang="de-DE" dirty="0" err="1"/>
              <a:t>famille</a:t>
            </a:r>
            <a:r>
              <a:rPr lang="de-DE" dirty="0"/>
              <a:t> </a:t>
            </a:r>
            <a:r>
              <a:rPr lang="de-DE" dirty="0" err="1"/>
              <a:t>donc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service</a:t>
            </a:r>
            <a:r>
              <a:rPr lang="de-DE" dirty="0"/>
              <a:t> </a:t>
            </a:r>
            <a:r>
              <a:rPr lang="de-DE" dirty="0" err="1"/>
              <a:t>proche</a:t>
            </a:r>
            <a:r>
              <a:rPr lang="de-DE" dirty="0"/>
              <a:t> des </a:t>
            </a:r>
            <a:r>
              <a:rPr lang="de-DE" dirty="0" err="1"/>
              <a:t>populations</a:t>
            </a:r>
            <a:r>
              <a:rPr lang="de-DE" dirty="0"/>
              <a:t>. Cela </a:t>
            </a:r>
            <a:r>
              <a:rPr lang="de-DE" dirty="0" err="1"/>
              <a:t>permet</a:t>
            </a:r>
            <a:r>
              <a:rPr lang="de-DE" dirty="0"/>
              <a:t> à </a:t>
            </a:r>
            <a:r>
              <a:rPr lang="de-DE" dirty="0" err="1"/>
              <a:t>celle</a:t>
            </a:r>
            <a:r>
              <a:rPr lang="de-DE" dirty="0"/>
              <a:t>-ci de </a:t>
            </a:r>
            <a:r>
              <a:rPr lang="de-DE" dirty="0" err="1"/>
              <a:t>traiter</a:t>
            </a:r>
            <a:r>
              <a:rPr lang="de-DE" dirty="0"/>
              <a:t> les </a:t>
            </a:r>
            <a:r>
              <a:rPr lang="de-DE" dirty="0" err="1"/>
              <a:t>problèmes</a:t>
            </a:r>
            <a:r>
              <a:rPr lang="de-DE" dirty="0"/>
              <a:t> </a:t>
            </a:r>
            <a:r>
              <a:rPr lang="de-DE" dirty="0" err="1"/>
              <a:t>localement</a:t>
            </a:r>
            <a:r>
              <a:rPr lang="de-DE" dirty="0"/>
              <a:t> (on ne </a:t>
            </a:r>
            <a:r>
              <a:rPr lang="de-DE" dirty="0" err="1"/>
              <a:t>paie</a:t>
            </a:r>
            <a:r>
              <a:rPr lang="de-DE" dirty="0"/>
              <a:t> </a:t>
            </a:r>
            <a:r>
              <a:rPr lang="de-DE" dirty="0" err="1"/>
              <a:t>pas</a:t>
            </a:r>
            <a:r>
              <a:rPr lang="de-DE" dirty="0"/>
              <a:t> le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jusqu'à</a:t>
            </a:r>
            <a:r>
              <a:rPr lang="de-DE" dirty="0"/>
              <a:t> la </a:t>
            </a:r>
            <a:r>
              <a:rPr lang="de-DE" dirty="0" err="1"/>
              <a:t>capitale</a:t>
            </a:r>
            <a:r>
              <a:rPr lang="de-DE" dirty="0"/>
              <a:t> de la </a:t>
            </a:r>
            <a:r>
              <a:rPr lang="de-DE" dirty="0" err="1"/>
              <a:t>province</a:t>
            </a:r>
            <a:r>
              <a:rPr lang="de-DE" dirty="0"/>
              <a:t>) et </a:t>
            </a:r>
            <a:r>
              <a:rPr lang="de-DE" dirty="0" err="1"/>
              <a:t>rapidement</a:t>
            </a:r>
            <a:r>
              <a:rPr lang="de-DE" dirty="0"/>
              <a:t>. La </a:t>
            </a:r>
            <a:r>
              <a:rPr lang="de-DE" dirty="0" err="1"/>
              <a:t>médecine</a:t>
            </a:r>
            <a:r>
              <a:rPr lang="de-DE" dirty="0"/>
              <a:t> de </a:t>
            </a:r>
            <a:r>
              <a:rPr lang="de-DE" dirty="0" err="1"/>
              <a:t>famille</a:t>
            </a:r>
            <a:r>
              <a:rPr lang="de-DE" dirty="0"/>
              <a:t> </a:t>
            </a:r>
            <a:r>
              <a:rPr lang="de-DE" dirty="0" err="1"/>
              <a:t>étant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nouvelle</a:t>
            </a:r>
            <a:r>
              <a:rPr lang="de-DE" dirty="0"/>
              <a:t> </a:t>
            </a:r>
            <a:r>
              <a:rPr lang="de-DE" dirty="0" err="1"/>
              <a:t>spécialité</a:t>
            </a:r>
            <a:r>
              <a:rPr lang="de-DE" dirty="0"/>
              <a:t>, les </a:t>
            </a:r>
            <a:r>
              <a:rPr lang="de-DE" dirty="0" err="1"/>
              <a:t>cursus</a:t>
            </a:r>
            <a:r>
              <a:rPr lang="de-DE" dirty="0"/>
              <a:t> de </a:t>
            </a:r>
            <a:r>
              <a:rPr lang="de-DE" dirty="0" err="1"/>
              <a:t>formation</a:t>
            </a:r>
            <a:r>
              <a:rPr lang="de-DE" dirty="0"/>
              <a:t> des </a:t>
            </a:r>
            <a:r>
              <a:rPr lang="de-DE" dirty="0" err="1"/>
              <a:t>universités</a:t>
            </a:r>
            <a:r>
              <a:rPr lang="de-DE" dirty="0"/>
              <a:t> et </a:t>
            </a:r>
            <a:r>
              <a:rPr lang="de-DE" dirty="0" err="1"/>
              <a:t>école</a:t>
            </a:r>
            <a:r>
              <a:rPr lang="de-DE" dirty="0"/>
              <a:t> </a:t>
            </a:r>
            <a:r>
              <a:rPr lang="de-DE" dirty="0" err="1"/>
              <a:t>d'infirmières</a:t>
            </a:r>
            <a:r>
              <a:rPr lang="de-DE" dirty="0"/>
              <a:t> </a:t>
            </a:r>
            <a:r>
              <a:rPr lang="de-DE" dirty="0" err="1"/>
              <a:t>ont</a:t>
            </a:r>
            <a:r>
              <a:rPr lang="de-DE" dirty="0"/>
              <a:t> </a:t>
            </a:r>
            <a:r>
              <a:rPr lang="de-DE" dirty="0" err="1"/>
              <a:t>dû</a:t>
            </a:r>
            <a:r>
              <a:rPr lang="de-DE" dirty="0"/>
              <a:t> </a:t>
            </a:r>
            <a:r>
              <a:rPr lang="de-DE" dirty="0" err="1"/>
              <a:t>être</a:t>
            </a:r>
            <a:r>
              <a:rPr lang="de-DE" dirty="0"/>
              <a:t> </a:t>
            </a:r>
            <a:r>
              <a:rPr lang="de-DE" dirty="0" err="1"/>
              <a:t>adaptés</a:t>
            </a:r>
            <a:r>
              <a:rPr lang="de-DE" dirty="0"/>
              <a:t>. Dans le </a:t>
            </a:r>
            <a:r>
              <a:rPr lang="de-DE" dirty="0" err="1"/>
              <a:t>même</a:t>
            </a:r>
            <a:r>
              <a:rPr lang="de-DE" dirty="0"/>
              <a:t> </a:t>
            </a:r>
            <a:r>
              <a:rPr lang="de-DE" dirty="0" err="1"/>
              <a:t>temps</a:t>
            </a:r>
            <a:r>
              <a:rPr lang="de-DE" dirty="0"/>
              <a:t>, le </a:t>
            </a:r>
            <a:r>
              <a:rPr lang="de-DE" dirty="0" err="1"/>
              <a:t>nombre</a:t>
            </a:r>
            <a:r>
              <a:rPr lang="de-DE" dirty="0"/>
              <a:t> de </a:t>
            </a:r>
            <a:r>
              <a:rPr lang="de-DE" dirty="0" err="1"/>
              <a:t>lits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les </a:t>
            </a:r>
            <a:r>
              <a:rPr lang="de-DE" dirty="0" err="1"/>
              <a:t>grands</a:t>
            </a:r>
            <a:r>
              <a:rPr lang="de-DE" dirty="0"/>
              <a:t> </a:t>
            </a:r>
            <a:r>
              <a:rPr lang="de-DE" dirty="0" err="1"/>
              <a:t>hôpitaux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réduit</a:t>
            </a:r>
            <a:r>
              <a:rPr lang="de-DE" dirty="0"/>
              <a:t> et les </a:t>
            </a:r>
            <a:r>
              <a:rPr lang="de-DE" dirty="0" err="1"/>
              <a:t>économie</a:t>
            </a:r>
            <a:r>
              <a:rPr lang="de-DE" dirty="0"/>
              <a:t> </a:t>
            </a:r>
            <a:r>
              <a:rPr lang="de-DE" dirty="0" err="1"/>
              <a:t>réalisées</a:t>
            </a:r>
            <a:r>
              <a:rPr lang="de-DE" dirty="0"/>
              <a:t> </a:t>
            </a:r>
            <a:r>
              <a:rPr lang="de-DE" dirty="0" err="1"/>
              <a:t>permettent</a:t>
            </a:r>
            <a:r>
              <a:rPr lang="de-DE" dirty="0"/>
              <a:t> de </a:t>
            </a:r>
            <a:r>
              <a:rPr lang="de-DE" dirty="0" err="1"/>
              <a:t>financer</a:t>
            </a:r>
            <a:r>
              <a:rPr lang="de-DE" dirty="0"/>
              <a:t> les </a:t>
            </a:r>
            <a:r>
              <a:rPr lang="de-DE" dirty="0" err="1"/>
              <a:t>autres</a:t>
            </a:r>
            <a:r>
              <a:rPr lang="de-DE" dirty="0"/>
              <a:t> </a:t>
            </a:r>
            <a:r>
              <a:rPr lang="de-DE" dirty="0" err="1"/>
              <a:t>structures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 err="1"/>
              <a:t>Pour</a:t>
            </a:r>
            <a:r>
              <a:rPr lang="de-DE" dirty="0"/>
              <a:t> les </a:t>
            </a:r>
            <a:r>
              <a:rPr lang="de-DE" dirty="0" err="1"/>
              <a:t>systèmes</a:t>
            </a:r>
            <a:r>
              <a:rPr lang="de-DE" dirty="0"/>
              <a:t> </a:t>
            </a:r>
            <a:r>
              <a:rPr lang="de-DE" dirty="0" err="1"/>
              <a:t>d'eau</a:t>
            </a:r>
            <a:r>
              <a:rPr lang="de-DE" dirty="0"/>
              <a:t>, les </a:t>
            </a:r>
            <a:r>
              <a:rPr lang="de-DE" dirty="0" err="1"/>
              <a:t>personnes</a:t>
            </a:r>
            <a:r>
              <a:rPr lang="de-DE" dirty="0"/>
              <a:t> </a:t>
            </a:r>
            <a:r>
              <a:rPr lang="de-DE" dirty="0" err="1"/>
              <a:t>paient</a:t>
            </a:r>
            <a:r>
              <a:rPr lang="de-DE" dirty="0"/>
              <a:t> </a:t>
            </a:r>
            <a:r>
              <a:rPr lang="de-DE" dirty="0" err="1"/>
              <a:t>ce</a:t>
            </a:r>
            <a:r>
              <a:rPr lang="de-DE" dirty="0"/>
              <a:t> </a:t>
            </a:r>
            <a:r>
              <a:rPr lang="de-DE" dirty="0" err="1"/>
              <a:t>service</a:t>
            </a:r>
            <a:r>
              <a:rPr lang="de-DE" dirty="0"/>
              <a:t> (</a:t>
            </a:r>
            <a:r>
              <a:rPr lang="de-DE" dirty="0" err="1"/>
              <a:t>maintenance</a:t>
            </a:r>
            <a:r>
              <a:rPr lang="de-DE" dirty="0"/>
              <a:t> et </a:t>
            </a:r>
            <a:r>
              <a:rPr lang="de-DE" dirty="0" err="1"/>
              <a:t>fonctionnement</a:t>
            </a:r>
            <a:r>
              <a:rPr lang="de-DE" dirty="0"/>
              <a:t> </a:t>
            </a:r>
            <a:r>
              <a:rPr lang="de-DE" dirty="0" err="1"/>
              <a:t>voire</a:t>
            </a:r>
            <a:r>
              <a:rPr lang="de-DE" dirty="0"/>
              <a:t> </a:t>
            </a:r>
            <a:r>
              <a:rPr lang="de-DE" dirty="0" err="1"/>
              <a:t>également</a:t>
            </a:r>
            <a:r>
              <a:rPr lang="de-DE" dirty="0"/>
              <a:t> les </a:t>
            </a:r>
            <a:r>
              <a:rPr lang="de-DE" dirty="0" err="1"/>
              <a:t>investissements</a:t>
            </a:r>
            <a:r>
              <a:rPr lang="de-DE" dirty="0"/>
              <a:t>). Le </a:t>
            </a:r>
            <a:r>
              <a:rPr lang="de-DE" dirty="0" err="1"/>
              <a:t>savoir</a:t>
            </a:r>
            <a:r>
              <a:rPr lang="de-DE" dirty="0"/>
              <a:t>-faire </a:t>
            </a:r>
            <a:r>
              <a:rPr lang="de-DE" dirty="0" err="1"/>
              <a:t>nécessaire</a:t>
            </a:r>
            <a:r>
              <a:rPr lang="de-DE" dirty="0"/>
              <a:t> </a:t>
            </a:r>
            <a:r>
              <a:rPr lang="de-DE" dirty="0" err="1"/>
              <a:t>existera</a:t>
            </a:r>
            <a:r>
              <a:rPr lang="de-DE" dirty="0"/>
              <a:t> </a:t>
            </a:r>
            <a:r>
              <a:rPr lang="de-DE" dirty="0" err="1"/>
              <a:t>aussi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le </a:t>
            </a:r>
            <a:r>
              <a:rPr lang="de-DE" dirty="0" err="1"/>
              <a:t>futur</a:t>
            </a:r>
            <a:r>
              <a:rPr lang="de-DE" dirty="0"/>
              <a:t> </a:t>
            </a:r>
            <a:r>
              <a:rPr lang="de-DE" dirty="0" err="1"/>
              <a:t>car</a:t>
            </a:r>
            <a:r>
              <a:rPr lang="de-DE" dirty="0"/>
              <a:t>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s'agit</a:t>
            </a:r>
            <a:r>
              <a:rPr lang="de-DE" dirty="0"/>
              <a:t> </a:t>
            </a:r>
            <a:r>
              <a:rPr lang="de-DE" dirty="0" err="1"/>
              <a:t>d'une</a:t>
            </a:r>
            <a:r>
              <a:rPr lang="de-DE" dirty="0"/>
              <a:t> </a:t>
            </a:r>
            <a:r>
              <a:rPr lang="de-DE" dirty="0" err="1"/>
              <a:t>technologie</a:t>
            </a:r>
            <a:r>
              <a:rPr lang="de-DE" dirty="0"/>
              <a:t> simple et </a:t>
            </a:r>
            <a:r>
              <a:rPr lang="de-DE" dirty="0" err="1"/>
              <a:t>largement</a:t>
            </a:r>
            <a:r>
              <a:rPr lang="de-DE" dirty="0"/>
              <a:t> </a:t>
            </a:r>
            <a:r>
              <a:rPr lang="de-DE" dirty="0" err="1"/>
              <a:t>répandue</a:t>
            </a:r>
            <a:r>
              <a:rPr lang="de-DE" dirty="0"/>
              <a:t> (</a:t>
            </a:r>
            <a:r>
              <a:rPr lang="de-DE" dirty="0" err="1"/>
              <a:t>construction</a:t>
            </a:r>
            <a:r>
              <a:rPr lang="de-DE" dirty="0"/>
              <a:t>, </a:t>
            </a:r>
            <a:r>
              <a:rPr lang="de-DE" dirty="0" err="1"/>
              <a:t>plomberie</a:t>
            </a:r>
            <a:r>
              <a:rPr lang="de-DE" dirty="0"/>
              <a:t>). Les </a:t>
            </a:r>
            <a:r>
              <a:rPr lang="de-DE" dirty="0" err="1"/>
              <a:t>communautés</a:t>
            </a:r>
            <a:r>
              <a:rPr lang="de-DE" dirty="0"/>
              <a:t> </a:t>
            </a:r>
            <a:r>
              <a:rPr lang="de-DE" dirty="0" err="1"/>
              <a:t>sont</a:t>
            </a:r>
            <a:r>
              <a:rPr lang="de-DE" dirty="0"/>
              <a:t> </a:t>
            </a:r>
            <a:r>
              <a:rPr lang="de-DE" dirty="0" err="1"/>
              <a:t>organisées</a:t>
            </a:r>
            <a:r>
              <a:rPr lang="de-DE" dirty="0"/>
              <a:t> et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comité</a:t>
            </a:r>
            <a:r>
              <a:rPr lang="de-DE" dirty="0"/>
              <a:t> </a:t>
            </a:r>
            <a:r>
              <a:rPr lang="de-DE" dirty="0" err="1"/>
              <a:t>gère</a:t>
            </a:r>
            <a:r>
              <a:rPr lang="de-DE" dirty="0"/>
              <a:t> le </a:t>
            </a:r>
            <a:r>
              <a:rPr lang="de-DE" dirty="0" err="1"/>
              <a:t>système</a:t>
            </a:r>
            <a:r>
              <a:rPr lang="de-DE" dirty="0"/>
              <a:t>: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commande</a:t>
            </a:r>
            <a:r>
              <a:rPr lang="de-DE" dirty="0"/>
              <a:t> les </a:t>
            </a:r>
            <a:r>
              <a:rPr lang="de-DE" dirty="0" err="1"/>
              <a:t>travaux</a:t>
            </a:r>
            <a:r>
              <a:rPr lang="de-DE" dirty="0"/>
              <a:t> de </a:t>
            </a:r>
            <a:r>
              <a:rPr lang="de-DE" dirty="0" err="1"/>
              <a:t>maintenance</a:t>
            </a:r>
            <a:r>
              <a:rPr lang="de-DE" dirty="0"/>
              <a:t> et </a:t>
            </a:r>
            <a:r>
              <a:rPr lang="de-DE" dirty="0" err="1"/>
              <a:t>collecte</a:t>
            </a:r>
            <a:r>
              <a:rPr lang="de-DE" dirty="0"/>
              <a:t> </a:t>
            </a:r>
            <a:r>
              <a:rPr lang="de-DE" dirty="0" err="1"/>
              <a:t>lesmontants</a:t>
            </a:r>
            <a:r>
              <a:rPr lang="de-DE" dirty="0"/>
              <a:t> </a:t>
            </a:r>
            <a:r>
              <a:rPr lang="de-DE" dirty="0" err="1"/>
              <a:t>auprès</a:t>
            </a:r>
            <a:r>
              <a:rPr lang="de-DE" dirty="0"/>
              <a:t> des </a:t>
            </a:r>
            <a:r>
              <a:rPr lang="de-DE" dirty="0" err="1"/>
              <a:t>consommateurs</a:t>
            </a:r>
            <a:r>
              <a:rPr lang="de-DE" dirty="0"/>
              <a:t>. </a:t>
            </a:r>
            <a:r>
              <a:rPr lang="de-DE" dirty="0" err="1"/>
              <a:t>Ce</a:t>
            </a:r>
            <a:r>
              <a:rPr lang="de-DE" dirty="0"/>
              <a:t> </a:t>
            </a:r>
            <a:r>
              <a:rPr lang="de-DE" dirty="0" err="1"/>
              <a:t>comité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redevable</a:t>
            </a:r>
            <a:r>
              <a:rPr lang="de-DE" dirty="0"/>
              <a:t> à la </a:t>
            </a:r>
            <a:r>
              <a:rPr lang="de-DE" dirty="0" err="1"/>
              <a:t>communauté</a:t>
            </a:r>
            <a:r>
              <a:rPr lang="de-DE" dirty="0"/>
              <a:t> et </a:t>
            </a:r>
            <a:r>
              <a:rPr lang="de-DE" dirty="0" err="1"/>
              <a:t>doit</a:t>
            </a:r>
            <a:r>
              <a:rPr lang="de-DE" dirty="0"/>
              <a:t> </a:t>
            </a:r>
            <a:r>
              <a:rPr lang="de-DE" dirty="0" err="1"/>
              <a:t>lui</a:t>
            </a:r>
            <a:r>
              <a:rPr lang="de-DE" dirty="0"/>
              <a:t> </a:t>
            </a:r>
            <a:r>
              <a:rPr lang="de-DE" dirty="0" err="1"/>
              <a:t>ouvrir</a:t>
            </a:r>
            <a:r>
              <a:rPr lang="de-DE" dirty="0"/>
              <a:t> </a:t>
            </a:r>
            <a:r>
              <a:rPr lang="de-DE" dirty="0" err="1"/>
              <a:t>ses</a:t>
            </a:r>
            <a:r>
              <a:rPr lang="de-DE" dirty="0"/>
              <a:t> </a:t>
            </a:r>
            <a:r>
              <a:rPr lang="de-DE" dirty="0" err="1"/>
              <a:t>livres</a:t>
            </a:r>
            <a:r>
              <a:rPr lang="de-DE" dirty="0"/>
              <a:t> </a:t>
            </a:r>
            <a:r>
              <a:rPr lang="de-DE" dirty="0" err="1"/>
              <a:t>afin</a:t>
            </a:r>
            <a:r>
              <a:rPr lang="de-DE" dirty="0"/>
              <a:t> de </a:t>
            </a:r>
            <a:r>
              <a:rPr lang="de-DE" dirty="0" err="1"/>
              <a:t>démontrer</a:t>
            </a:r>
            <a:r>
              <a:rPr lang="de-DE" dirty="0"/>
              <a:t> </a:t>
            </a:r>
            <a:r>
              <a:rPr lang="de-DE" dirty="0" err="1"/>
              <a:t>sa</a:t>
            </a:r>
            <a:r>
              <a:rPr lang="de-DE" dirty="0"/>
              <a:t> </a:t>
            </a:r>
            <a:r>
              <a:rPr lang="de-DE" dirty="0" err="1"/>
              <a:t>bonne</a:t>
            </a:r>
            <a:r>
              <a:rPr lang="de-DE" dirty="0"/>
              <a:t> </a:t>
            </a:r>
            <a:r>
              <a:rPr lang="de-DE" dirty="0" err="1"/>
              <a:t>gestion</a:t>
            </a:r>
            <a:r>
              <a:rPr lang="de-DE" dirty="0"/>
              <a:t>. Dans </a:t>
            </a:r>
            <a:r>
              <a:rPr lang="de-DE" dirty="0" err="1"/>
              <a:t>ce</a:t>
            </a:r>
            <a:r>
              <a:rPr lang="de-DE" dirty="0"/>
              <a:t> </a:t>
            </a:r>
            <a:r>
              <a:rPr lang="de-DE" dirty="0" err="1"/>
              <a:t>cas</a:t>
            </a:r>
            <a:r>
              <a:rPr lang="de-DE" dirty="0"/>
              <a:t>, le </a:t>
            </a:r>
            <a:r>
              <a:rPr lang="de-DE" dirty="0" err="1"/>
              <a:t>système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autofinancé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Il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capital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les </a:t>
            </a:r>
            <a:r>
              <a:rPr lang="de-DE" dirty="0" err="1"/>
              <a:t>populations</a:t>
            </a:r>
            <a:r>
              <a:rPr lang="de-DE" dirty="0"/>
              <a:t> </a:t>
            </a:r>
            <a:r>
              <a:rPr lang="de-DE" dirty="0" err="1"/>
              <a:t>concernées</a:t>
            </a:r>
            <a:r>
              <a:rPr lang="de-DE" dirty="0"/>
              <a:t> </a:t>
            </a:r>
            <a:r>
              <a:rPr lang="de-DE" dirty="0" err="1"/>
              <a:t>soient</a:t>
            </a:r>
            <a:r>
              <a:rPr lang="de-DE" dirty="0"/>
              <a:t> à </a:t>
            </a:r>
            <a:r>
              <a:rPr lang="de-DE" dirty="0" err="1"/>
              <a:t>bord</a:t>
            </a:r>
            <a:r>
              <a:rPr lang="de-DE" dirty="0"/>
              <a:t> </a:t>
            </a:r>
            <a:r>
              <a:rPr lang="de-DE" dirty="0" err="1"/>
              <a:t>dès</a:t>
            </a:r>
            <a:r>
              <a:rPr lang="de-DE" dirty="0"/>
              <a:t> le </a:t>
            </a:r>
            <a:r>
              <a:rPr lang="de-DE" dirty="0" err="1"/>
              <a:t>début</a:t>
            </a:r>
            <a:r>
              <a:rPr lang="de-DE" dirty="0"/>
              <a:t> et </a:t>
            </a:r>
            <a:r>
              <a:rPr lang="de-DE" dirty="0" err="1"/>
              <a:t>participe</a:t>
            </a:r>
            <a:r>
              <a:rPr lang="de-DE" dirty="0"/>
              <a:t> au design du </a:t>
            </a:r>
            <a:r>
              <a:rPr lang="de-DE" dirty="0" err="1"/>
              <a:t>projet</a:t>
            </a:r>
            <a:r>
              <a:rPr lang="de-DE" dirty="0"/>
              <a:t> </a:t>
            </a:r>
            <a:r>
              <a:rPr lang="de-DE" dirty="0" err="1"/>
              <a:t>mais</a:t>
            </a:r>
            <a:r>
              <a:rPr lang="de-DE" dirty="0"/>
              <a:t> </a:t>
            </a:r>
            <a:r>
              <a:rPr lang="de-DE" dirty="0" err="1"/>
              <a:t>aussi</a:t>
            </a:r>
            <a:r>
              <a:rPr lang="de-DE" dirty="0"/>
              <a:t> à </a:t>
            </a:r>
            <a:r>
              <a:rPr lang="de-DE" dirty="0" err="1"/>
              <a:t>son</a:t>
            </a:r>
            <a:r>
              <a:rPr lang="de-DE" dirty="0"/>
              <a:t> </a:t>
            </a:r>
            <a:r>
              <a:rPr lang="de-DE" dirty="0" err="1"/>
              <a:t>financement</a:t>
            </a:r>
            <a:r>
              <a:rPr lang="de-DE" dirty="0"/>
              <a:t> (en cash </a:t>
            </a:r>
            <a:r>
              <a:rPr lang="de-DE" dirty="0" err="1"/>
              <a:t>ou</a:t>
            </a:r>
            <a:r>
              <a:rPr lang="de-DE" dirty="0"/>
              <a:t> en </a:t>
            </a:r>
            <a:r>
              <a:rPr lang="de-DE" dirty="0" err="1"/>
              <a:t>service</a:t>
            </a:r>
            <a:r>
              <a:rPr lang="de-DE" dirty="0"/>
              <a:t>). Sans </a:t>
            </a:r>
            <a:r>
              <a:rPr lang="de-DE" dirty="0" err="1"/>
              <a:t>leur</a:t>
            </a:r>
            <a:r>
              <a:rPr lang="de-DE" dirty="0"/>
              <a:t> </a:t>
            </a:r>
            <a:r>
              <a:rPr lang="de-DE" dirty="0" err="1"/>
              <a:t>implication</a:t>
            </a:r>
            <a:r>
              <a:rPr lang="de-DE" dirty="0"/>
              <a:t>, la </a:t>
            </a:r>
            <a:r>
              <a:rPr lang="de-DE" dirty="0" err="1"/>
              <a:t>durabilité</a:t>
            </a:r>
            <a:r>
              <a:rPr lang="de-DE" dirty="0"/>
              <a:t> ne </a:t>
            </a:r>
            <a:r>
              <a:rPr lang="de-DE" dirty="0" err="1"/>
              <a:t>peut</a:t>
            </a:r>
            <a:r>
              <a:rPr lang="de-DE" dirty="0"/>
              <a:t> </a:t>
            </a:r>
            <a:r>
              <a:rPr lang="de-DE" dirty="0" err="1"/>
              <a:t>pas</a:t>
            </a:r>
            <a:r>
              <a:rPr lang="de-DE" dirty="0"/>
              <a:t> </a:t>
            </a:r>
            <a:r>
              <a:rPr lang="de-DE" dirty="0" err="1"/>
              <a:t>être</a:t>
            </a:r>
            <a:r>
              <a:rPr lang="de-DE" dirty="0"/>
              <a:t> </a:t>
            </a:r>
            <a:r>
              <a:rPr lang="de-DE" dirty="0" err="1"/>
              <a:t>garantie</a:t>
            </a:r>
            <a:r>
              <a:rPr lang="de-DE" dirty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de-DE" i="1" dirty="0"/>
              <a:t>Comment la DDC </a:t>
            </a:r>
            <a:r>
              <a:rPr lang="de-DE" i="1" dirty="0" err="1"/>
              <a:t>fait</a:t>
            </a:r>
            <a:r>
              <a:rPr lang="de-DE" i="1" dirty="0"/>
              <a:t>-elle </a:t>
            </a:r>
            <a:r>
              <a:rPr lang="de-DE" i="1" dirty="0" err="1"/>
              <a:t>face</a:t>
            </a:r>
            <a:r>
              <a:rPr lang="de-DE" i="1" dirty="0"/>
              <a:t> à la </a:t>
            </a:r>
            <a:r>
              <a:rPr lang="de-DE" i="1" dirty="0" err="1"/>
              <a:t>corruption</a:t>
            </a:r>
            <a:r>
              <a:rPr lang="de-DE" i="1" dirty="0"/>
              <a:t> </a:t>
            </a:r>
            <a:r>
              <a:rPr lang="de-DE" i="1" dirty="0" err="1"/>
              <a:t>rampante</a:t>
            </a:r>
            <a:r>
              <a:rPr lang="de-DE" i="1" dirty="0"/>
              <a:t> ? </a:t>
            </a:r>
            <a:r>
              <a:rPr lang="de-DE" dirty="0"/>
              <a:t>La </a:t>
            </a:r>
            <a:r>
              <a:rPr lang="de-DE" dirty="0" err="1"/>
              <a:t>corruption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plaie</a:t>
            </a:r>
            <a:r>
              <a:rPr lang="de-DE" dirty="0"/>
              <a:t> et </a:t>
            </a:r>
            <a:r>
              <a:rPr lang="de-DE" dirty="0" err="1"/>
              <a:t>nous</a:t>
            </a:r>
            <a:r>
              <a:rPr lang="de-DE" dirty="0"/>
              <a:t> </a:t>
            </a:r>
            <a:r>
              <a:rPr lang="de-DE" dirty="0" err="1"/>
              <a:t>oblige</a:t>
            </a:r>
            <a:r>
              <a:rPr lang="de-DE" dirty="0"/>
              <a:t> à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grande</a:t>
            </a:r>
            <a:r>
              <a:rPr lang="de-DE" dirty="0"/>
              <a:t> </a:t>
            </a:r>
            <a:r>
              <a:rPr lang="de-DE" dirty="0" err="1"/>
              <a:t>vigilance</a:t>
            </a:r>
            <a:r>
              <a:rPr lang="de-DE" dirty="0"/>
              <a:t>. Avant de </a:t>
            </a:r>
            <a:r>
              <a:rPr lang="de-DE" dirty="0" err="1"/>
              <a:t>débuter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relation</a:t>
            </a:r>
            <a:r>
              <a:rPr lang="de-DE" dirty="0"/>
              <a:t>, </a:t>
            </a:r>
            <a:r>
              <a:rPr lang="de-DE" dirty="0" err="1"/>
              <a:t>nous</a:t>
            </a:r>
            <a:r>
              <a:rPr lang="de-DE" dirty="0"/>
              <a:t> </a:t>
            </a:r>
            <a:r>
              <a:rPr lang="de-DE" dirty="0" err="1"/>
              <a:t>contrôlons</a:t>
            </a:r>
            <a:r>
              <a:rPr lang="de-DE" dirty="0"/>
              <a:t> les </a:t>
            </a:r>
            <a:r>
              <a:rPr lang="de-DE" dirty="0" err="1"/>
              <a:t>systèmes</a:t>
            </a:r>
            <a:r>
              <a:rPr lang="de-DE" dirty="0"/>
              <a:t> de </a:t>
            </a:r>
            <a:r>
              <a:rPr lang="de-DE" dirty="0" err="1"/>
              <a:t>gestion</a:t>
            </a:r>
            <a:r>
              <a:rPr lang="de-DE" dirty="0"/>
              <a:t> des </a:t>
            </a:r>
            <a:r>
              <a:rPr lang="de-DE" dirty="0" err="1"/>
              <a:t>partenaires</a:t>
            </a:r>
            <a:r>
              <a:rPr lang="de-DE" dirty="0"/>
              <a:t> et </a:t>
            </a:r>
            <a:r>
              <a:rPr lang="de-DE" dirty="0" err="1"/>
              <a:t>leur</a:t>
            </a:r>
            <a:r>
              <a:rPr lang="de-DE" dirty="0"/>
              <a:t> </a:t>
            </a:r>
            <a:r>
              <a:rPr lang="de-DE" dirty="0" err="1"/>
              <a:t>niveau</a:t>
            </a:r>
            <a:r>
              <a:rPr lang="de-DE" dirty="0"/>
              <a:t> </a:t>
            </a:r>
            <a:r>
              <a:rPr lang="de-DE" dirty="0" err="1"/>
              <a:t>d'expertise</a:t>
            </a:r>
            <a:r>
              <a:rPr lang="de-DE" dirty="0"/>
              <a:t>. Les </a:t>
            </a:r>
            <a:r>
              <a:rPr lang="de-DE" dirty="0" err="1"/>
              <a:t>audits</a:t>
            </a:r>
            <a:r>
              <a:rPr lang="de-DE" dirty="0"/>
              <a:t> </a:t>
            </a:r>
            <a:r>
              <a:rPr lang="de-DE" dirty="0" err="1"/>
              <a:t>sont</a:t>
            </a:r>
            <a:r>
              <a:rPr lang="de-DE" dirty="0"/>
              <a:t> </a:t>
            </a:r>
            <a:r>
              <a:rPr lang="de-DE" dirty="0" err="1"/>
              <a:t>faits</a:t>
            </a:r>
            <a:r>
              <a:rPr lang="de-DE" dirty="0"/>
              <a:t> </a:t>
            </a:r>
            <a:r>
              <a:rPr lang="de-DE" dirty="0" err="1"/>
              <a:t>annuellement</a:t>
            </a:r>
            <a:r>
              <a:rPr lang="de-DE" dirty="0"/>
              <a:t> par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entreprise</a:t>
            </a:r>
            <a:r>
              <a:rPr lang="de-DE" dirty="0"/>
              <a:t> externe et la DDC </a:t>
            </a:r>
            <a:r>
              <a:rPr lang="de-DE" dirty="0" err="1"/>
              <a:t>mène</a:t>
            </a:r>
            <a:r>
              <a:rPr lang="de-DE" dirty="0"/>
              <a:t> des </a:t>
            </a:r>
            <a:r>
              <a:rPr lang="de-DE" dirty="0" err="1"/>
              <a:t>visites</a:t>
            </a:r>
            <a:r>
              <a:rPr lang="de-DE" dirty="0"/>
              <a:t> de </a:t>
            </a:r>
            <a:r>
              <a:rPr lang="de-DE" dirty="0" err="1"/>
              <a:t>suivi</a:t>
            </a:r>
            <a:r>
              <a:rPr lang="de-DE" dirty="0"/>
              <a:t> (</a:t>
            </a:r>
            <a:r>
              <a:rPr lang="de-DE" dirty="0" err="1"/>
              <a:t>opérationnel</a:t>
            </a:r>
            <a:r>
              <a:rPr lang="de-DE" dirty="0"/>
              <a:t> et </a:t>
            </a:r>
            <a:r>
              <a:rPr lang="de-DE" dirty="0" err="1"/>
              <a:t>financier</a:t>
            </a:r>
            <a:r>
              <a:rPr lang="de-DE" dirty="0"/>
              <a:t>) </a:t>
            </a:r>
            <a:r>
              <a:rPr lang="de-DE" dirty="0" err="1"/>
              <a:t>régulièrement</a:t>
            </a:r>
            <a:r>
              <a:rPr lang="de-DE" dirty="0"/>
              <a:t>. Nous </a:t>
            </a:r>
            <a:r>
              <a:rPr lang="de-DE" dirty="0" err="1"/>
              <a:t>informons</a:t>
            </a:r>
            <a:r>
              <a:rPr lang="de-DE" dirty="0"/>
              <a:t> (et </a:t>
            </a:r>
            <a:r>
              <a:rPr lang="de-DE" dirty="0" err="1"/>
              <a:t>parfois</a:t>
            </a:r>
            <a:r>
              <a:rPr lang="de-DE" dirty="0"/>
              <a:t> </a:t>
            </a:r>
            <a:r>
              <a:rPr lang="de-DE" dirty="0" err="1"/>
              <a:t>formons</a:t>
            </a:r>
            <a:r>
              <a:rPr lang="de-DE" dirty="0"/>
              <a:t>) nos </a:t>
            </a:r>
            <a:r>
              <a:rPr lang="de-DE" dirty="0" err="1"/>
              <a:t>partenaires</a:t>
            </a:r>
            <a:r>
              <a:rPr lang="de-DE" dirty="0"/>
              <a:t> </a:t>
            </a:r>
            <a:r>
              <a:rPr lang="de-DE" dirty="0" err="1"/>
              <a:t>sur</a:t>
            </a:r>
            <a:r>
              <a:rPr lang="de-DE" dirty="0"/>
              <a:t> </a:t>
            </a:r>
            <a:r>
              <a:rPr lang="de-DE" dirty="0" err="1"/>
              <a:t>cette</a:t>
            </a:r>
            <a:r>
              <a:rPr lang="de-DE" dirty="0"/>
              <a:t> </a:t>
            </a:r>
            <a:r>
              <a:rPr lang="de-DE" dirty="0" err="1"/>
              <a:t>problématique</a:t>
            </a:r>
            <a:r>
              <a:rPr lang="de-DE" dirty="0"/>
              <a:t> de </a:t>
            </a:r>
            <a:r>
              <a:rPr lang="de-DE" dirty="0" err="1"/>
              <a:t>même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sur</a:t>
            </a:r>
            <a:r>
              <a:rPr lang="de-DE" dirty="0"/>
              <a:t> les </a:t>
            </a:r>
            <a:r>
              <a:rPr lang="de-DE" dirty="0" err="1"/>
              <a:t>questions</a:t>
            </a:r>
            <a:r>
              <a:rPr lang="de-DE" dirty="0"/>
              <a:t> </a:t>
            </a:r>
            <a:r>
              <a:rPr lang="de-DE" dirty="0" err="1"/>
              <a:t>liées</a:t>
            </a:r>
            <a:r>
              <a:rPr lang="de-DE" dirty="0"/>
              <a:t> </a:t>
            </a:r>
            <a:r>
              <a:rPr lang="de-DE" dirty="0" err="1"/>
              <a:t>aux</a:t>
            </a:r>
            <a:r>
              <a:rPr lang="de-DE" dirty="0"/>
              <a:t> </a:t>
            </a:r>
            <a:r>
              <a:rPr lang="de-DE" dirty="0" err="1"/>
              <a:t>conflits</a:t>
            </a:r>
            <a:r>
              <a:rPr lang="de-DE" dirty="0"/>
              <a:t> </a:t>
            </a:r>
            <a:r>
              <a:rPr lang="de-DE" dirty="0" err="1"/>
              <a:t>d'intérêts</a:t>
            </a:r>
            <a:r>
              <a:rPr lang="de-DE" dirty="0"/>
              <a:t>. </a:t>
            </a:r>
            <a:r>
              <a:rPr lang="de-DE" dirty="0" err="1"/>
              <a:t>Finalement</a:t>
            </a:r>
            <a:r>
              <a:rPr lang="de-DE" dirty="0"/>
              <a:t>, </a:t>
            </a:r>
            <a:r>
              <a:rPr lang="de-DE" dirty="0" err="1"/>
              <a:t>nous</a:t>
            </a:r>
            <a:r>
              <a:rPr lang="de-DE" dirty="0"/>
              <a:t> </a:t>
            </a:r>
            <a:r>
              <a:rPr lang="de-DE" dirty="0" err="1"/>
              <a:t>appliquons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politique</a:t>
            </a:r>
            <a:r>
              <a:rPr lang="de-DE" dirty="0"/>
              <a:t> de </a:t>
            </a:r>
            <a:r>
              <a:rPr lang="de-DE" dirty="0" err="1"/>
              <a:t>zéro</a:t>
            </a:r>
            <a:r>
              <a:rPr lang="de-DE" dirty="0"/>
              <a:t> </a:t>
            </a:r>
            <a:r>
              <a:rPr lang="de-DE" dirty="0" err="1"/>
              <a:t>tolérance</a:t>
            </a:r>
            <a:r>
              <a:rPr lang="de-DE" dirty="0"/>
              <a:t> et </a:t>
            </a:r>
            <a:r>
              <a:rPr lang="de-DE" dirty="0" err="1"/>
              <a:t>investiguons</a:t>
            </a:r>
            <a:r>
              <a:rPr lang="de-DE" dirty="0"/>
              <a:t> </a:t>
            </a:r>
            <a:r>
              <a:rPr lang="de-DE" dirty="0" err="1"/>
              <a:t>dès</a:t>
            </a:r>
            <a:r>
              <a:rPr lang="de-DE" dirty="0"/>
              <a:t> </a:t>
            </a:r>
            <a:r>
              <a:rPr lang="de-DE" dirty="0" err="1"/>
              <a:t>qu'un</a:t>
            </a:r>
            <a:r>
              <a:rPr lang="de-DE" dirty="0"/>
              <a:t> </a:t>
            </a:r>
            <a:r>
              <a:rPr lang="de-DE" dirty="0" err="1"/>
              <a:t>doute</a:t>
            </a:r>
            <a:r>
              <a:rPr lang="de-DE" dirty="0"/>
              <a:t> </a:t>
            </a:r>
            <a:r>
              <a:rPr lang="de-DE" dirty="0" err="1"/>
              <a:t>apparaît</a:t>
            </a:r>
            <a:r>
              <a:rPr lang="de-DE" dirty="0"/>
              <a:t>. Les </a:t>
            </a:r>
            <a:r>
              <a:rPr lang="de-DE" dirty="0" err="1"/>
              <a:t>risques</a:t>
            </a:r>
            <a:r>
              <a:rPr lang="de-DE" dirty="0"/>
              <a:t> – </a:t>
            </a:r>
            <a:r>
              <a:rPr lang="de-DE" dirty="0" err="1"/>
              <a:t>sans</a:t>
            </a:r>
            <a:r>
              <a:rPr lang="de-DE" dirty="0"/>
              <a:t> </a:t>
            </a:r>
            <a:r>
              <a:rPr lang="de-DE" dirty="0" err="1"/>
              <a:t>être</a:t>
            </a:r>
            <a:r>
              <a:rPr lang="de-DE" dirty="0"/>
              <a:t> </a:t>
            </a:r>
            <a:r>
              <a:rPr lang="de-DE" dirty="0" err="1"/>
              <a:t>complètement</a:t>
            </a:r>
            <a:r>
              <a:rPr lang="de-DE" dirty="0"/>
              <a:t> </a:t>
            </a:r>
            <a:r>
              <a:rPr lang="de-DE" dirty="0" err="1"/>
              <a:t>supprimés</a:t>
            </a:r>
            <a:r>
              <a:rPr lang="de-DE" dirty="0"/>
              <a:t> – </a:t>
            </a:r>
            <a:r>
              <a:rPr lang="de-DE" dirty="0" err="1"/>
              <a:t>sont</a:t>
            </a:r>
            <a:r>
              <a:rPr lang="de-DE" dirty="0"/>
              <a:t> </a:t>
            </a:r>
            <a:r>
              <a:rPr lang="de-DE" dirty="0" err="1"/>
              <a:t>ainsi</a:t>
            </a:r>
            <a:r>
              <a:rPr lang="de-DE" dirty="0"/>
              <a:t> </a:t>
            </a:r>
            <a:r>
              <a:rPr lang="de-DE" dirty="0" err="1"/>
              <a:t>minimisés</a:t>
            </a:r>
            <a:r>
              <a:rPr lang="de-DE" dirty="0"/>
              <a:t>.</a:t>
            </a:r>
            <a:endParaRPr lang="de-CH" dirty="0"/>
          </a:p>
          <a:p>
            <a:endParaRPr lang="de-CH" dirty="0"/>
          </a:p>
          <a:p>
            <a:r>
              <a:rPr lang="de-CH" dirty="0"/>
              <a:t>GIZ : </a:t>
            </a:r>
            <a:r>
              <a:rPr lang="de-CH" dirty="0" err="1"/>
              <a:t>Société</a:t>
            </a:r>
            <a:r>
              <a:rPr lang="de-CH" dirty="0"/>
              <a:t> </a:t>
            </a:r>
            <a:r>
              <a:rPr lang="de-CH" dirty="0" err="1"/>
              <a:t>allemande</a:t>
            </a:r>
            <a:r>
              <a:rPr lang="de-CH" dirty="0"/>
              <a:t> </a:t>
            </a:r>
            <a:r>
              <a:rPr lang="de-CH" dirty="0" err="1"/>
              <a:t>pour</a:t>
            </a:r>
            <a:r>
              <a:rPr lang="de-CH" dirty="0"/>
              <a:t> la </a:t>
            </a:r>
            <a:r>
              <a:rPr lang="de-CH" dirty="0" err="1"/>
              <a:t>coopération</a:t>
            </a:r>
            <a:r>
              <a:rPr lang="de-CH" dirty="0"/>
              <a:t> internationale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44415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7314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9904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de-DE" dirty="0"/>
              <a:t>La </a:t>
            </a:r>
            <a:r>
              <a:rPr lang="de-DE" dirty="0" err="1"/>
              <a:t>plupart</a:t>
            </a:r>
            <a:r>
              <a:rPr lang="de-DE" dirty="0"/>
              <a:t> des </a:t>
            </a:r>
            <a:r>
              <a:rPr lang="de-DE" dirty="0" err="1"/>
              <a:t>habitants</a:t>
            </a:r>
            <a:r>
              <a:rPr lang="de-DE" dirty="0"/>
              <a:t> </a:t>
            </a:r>
            <a:r>
              <a:rPr lang="de-DE" dirty="0" err="1"/>
              <a:t>vivent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la </a:t>
            </a:r>
            <a:r>
              <a:rPr lang="de-DE" dirty="0" err="1"/>
              <a:t>partie</a:t>
            </a:r>
            <a:r>
              <a:rPr lang="de-DE" dirty="0"/>
              <a:t> </a:t>
            </a:r>
            <a:r>
              <a:rPr lang="de-DE" dirty="0" err="1"/>
              <a:t>occidentale</a:t>
            </a:r>
            <a:r>
              <a:rPr lang="de-DE" dirty="0"/>
              <a:t> du </a:t>
            </a:r>
            <a:r>
              <a:rPr lang="de-DE" dirty="0" err="1"/>
              <a:t>pays</a:t>
            </a:r>
            <a:r>
              <a:rPr lang="de-DE" dirty="0"/>
              <a:t>, </a:t>
            </a:r>
            <a:r>
              <a:rPr lang="de-DE" dirty="0" err="1"/>
              <a:t>quelques</a:t>
            </a:r>
            <a:r>
              <a:rPr lang="de-DE" dirty="0"/>
              <a:t>-uns </a:t>
            </a:r>
            <a:r>
              <a:rPr lang="de-DE" dirty="0" err="1"/>
              <a:t>seulement</a:t>
            </a:r>
            <a:r>
              <a:rPr lang="de-DE" dirty="0"/>
              <a:t> à </a:t>
            </a:r>
            <a:r>
              <a:rPr lang="de-DE" dirty="0" err="1"/>
              <a:t>l'est</a:t>
            </a:r>
            <a:r>
              <a:rPr lang="de-DE" dirty="0"/>
              <a:t>, en </a:t>
            </a:r>
            <a:r>
              <a:rPr lang="de-DE" dirty="0" err="1"/>
              <a:t>bordure</a:t>
            </a:r>
            <a:r>
              <a:rPr lang="de-DE" dirty="0"/>
              <a:t> et </a:t>
            </a:r>
            <a:r>
              <a:rPr lang="de-DE" dirty="0" err="1"/>
              <a:t>dans</a:t>
            </a:r>
            <a:r>
              <a:rPr lang="de-DE" dirty="0"/>
              <a:t> les </a:t>
            </a:r>
            <a:r>
              <a:rPr lang="de-DE" dirty="0" err="1"/>
              <a:t>vallées</a:t>
            </a:r>
            <a:r>
              <a:rPr lang="de-DE" dirty="0"/>
              <a:t> des </a:t>
            </a:r>
            <a:r>
              <a:rPr lang="de-DE" dirty="0" err="1"/>
              <a:t>montagnes</a:t>
            </a:r>
            <a:r>
              <a:rPr lang="de-DE" dirty="0"/>
              <a:t> du Pamir</a:t>
            </a:r>
          </a:p>
          <a:p>
            <a:pPr marL="171450" indent="-171450">
              <a:buFont typeface="Arial"/>
              <a:buChar char="•"/>
            </a:pPr>
            <a:r>
              <a:rPr lang="de-DE" dirty="0"/>
              <a:t>Le </a:t>
            </a:r>
            <a:r>
              <a:rPr lang="de-DE" dirty="0" err="1"/>
              <a:t>coton</a:t>
            </a:r>
            <a:r>
              <a:rPr lang="de-DE" dirty="0"/>
              <a:t>, les </a:t>
            </a:r>
            <a:r>
              <a:rPr lang="de-DE" dirty="0" err="1"/>
              <a:t>pommes</a:t>
            </a:r>
            <a:r>
              <a:rPr lang="de-DE" dirty="0"/>
              <a:t> de </a:t>
            </a:r>
            <a:r>
              <a:rPr lang="de-DE" dirty="0" err="1"/>
              <a:t>terre</a:t>
            </a:r>
            <a:r>
              <a:rPr lang="de-DE" dirty="0"/>
              <a:t> et les </a:t>
            </a:r>
            <a:r>
              <a:rPr lang="de-DE" dirty="0" err="1"/>
              <a:t>légumes</a:t>
            </a:r>
            <a:r>
              <a:rPr lang="de-DE" dirty="0"/>
              <a:t> </a:t>
            </a:r>
            <a:r>
              <a:rPr lang="de-DE" dirty="0" err="1"/>
              <a:t>sont</a:t>
            </a:r>
            <a:r>
              <a:rPr lang="de-DE" dirty="0"/>
              <a:t> </a:t>
            </a:r>
            <a:r>
              <a:rPr lang="de-DE" dirty="0" err="1"/>
              <a:t>plantés</a:t>
            </a:r>
            <a:r>
              <a:rPr lang="de-DE" dirty="0"/>
              <a:t> au </a:t>
            </a:r>
            <a:r>
              <a:rPr lang="de-DE" dirty="0" err="1"/>
              <a:t>sud</a:t>
            </a:r>
            <a:r>
              <a:rPr lang="de-DE" dirty="0"/>
              <a:t> de </a:t>
            </a:r>
            <a:r>
              <a:rPr lang="de-DE" dirty="0" err="1"/>
              <a:t>Douchanbé</a:t>
            </a:r>
            <a:r>
              <a:rPr lang="de-DE" dirty="0"/>
              <a:t>, </a:t>
            </a:r>
            <a:r>
              <a:rPr lang="de-DE" dirty="0" err="1"/>
              <a:t>où</a:t>
            </a:r>
            <a:r>
              <a:rPr lang="de-DE" dirty="0"/>
              <a:t>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peut</a:t>
            </a:r>
            <a:r>
              <a:rPr lang="de-DE" dirty="0"/>
              <a:t> faire </a:t>
            </a:r>
            <a:r>
              <a:rPr lang="de-DE" dirty="0" err="1"/>
              <a:t>jusqu'à</a:t>
            </a:r>
            <a:r>
              <a:rPr lang="de-DE" dirty="0"/>
              <a:t> 50 </a:t>
            </a:r>
            <a:r>
              <a:rPr lang="de-DE" dirty="0" err="1"/>
              <a:t>degrés</a:t>
            </a:r>
            <a:r>
              <a:rPr lang="de-DE" dirty="0"/>
              <a:t> de </a:t>
            </a:r>
            <a:r>
              <a:rPr lang="de-DE" dirty="0" err="1"/>
              <a:t>chaleur</a:t>
            </a:r>
            <a:endParaRPr lang="de-DE" dirty="0"/>
          </a:p>
          <a:p>
            <a:pPr marL="171450" indent="-171450">
              <a:buFont typeface="Arial"/>
              <a:buChar char="•"/>
            </a:pPr>
            <a:r>
              <a:rPr lang="de-DE" dirty="0"/>
              <a:t>80% des </a:t>
            </a:r>
            <a:r>
              <a:rPr lang="de-DE" dirty="0" err="1"/>
              <a:t>champs</a:t>
            </a:r>
            <a:r>
              <a:rPr lang="de-DE" dirty="0"/>
              <a:t> </a:t>
            </a:r>
            <a:r>
              <a:rPr lang="de-DE" dirty="0" err="1"/>
              <a:t>doivent</a:t>
            </a:r>
            <a:r>
              <a:rPr lang="de-DE" dirty="0"/>
              <a:t> </a:t>
            </a:r>
            <a:r>
              <a:rPr lang="de-DE" dirty="0" err="1"/>
              <a:t>être</a:t>
            </a:r>
            <a:r>
              <a:rPr lang="de-DE" dirty="0"/>
              <a:t> </a:t>
            </a:r>
            <a:r>
              <a:rPr lang="de-DE" dirty="0" err="1"/>
              <a:t>irrigués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282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de-DE" dirty="0"/>
              <a:t>La plus haute </a:t>
            </a:r>
            <a:r>
              <a:rPr lang="de-DE" dirty="0" err="1"/>
              <a:t>montagne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le Pik </a:t>
            </a:r>
            <a:r>
              <a:rPr lang="de-DE" dirty="0" err="1"/>
              <a:t>Somoni</a:t>
            </a:r>
            <a:r>
              <a:rPr lang="de-DE" dirty="0"/>
              <a:t>, 7495 </a:t>
            </a:r>
            <a:r>
              <a:rPr lang="de-DE" dirty="0" err="1"/>
              <a:t>m.a.s.l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7363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6062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de-DE" dirty="0" err="1"/>
              <a:t>Douchanbé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fortement</a:t>
            </a:r>
            <a:r>
              <a:rPr lang="de-DE" dirty="0"/>
              <a:t> </a:t>
            </a:r>
            <a:r>
              <a:rPr lang="de-DE" dirty="0" err="1"/>
              <a:t>influencée</a:t>
            </a:r>
            <a:r>
              <a:rPr lang="de-DE" dirty="0"/>
              <a:t> par la </a:t>
            </a:r>
            <a:r>
              <a:rPr lang="de-DE" dirty="0" err="1"/>
              <a:t>Russie</a:t>
            </a:r>
            <a:r>
              <a:rPr lang="de-DE" dirty="0"/>
              <a:t> : les </a:t>
            </a:r>
            <a:r>
              <a:rPr lang="de-DE" dirty="0" err="1"/>
              <a:t>immeubles</a:t>
            </a:r>
            <a:r>
              <a:rPr lang="de-DE" dirty="0"/>
              <a:t> de </a:t>
            </a:r>
            <a:r>
              <a:rPr lang="de-DE" dirty="0" err="1"/>
              <a:t>grande</a:t>
            </a:r>
            <a:r>
              <a:rPr lang="de-DE" dirty="0"/>
              <a:t> </a:t>
            </a:r>
            <a:r>
              <a:rPr lang="de-DE" dirty="0" err="1"/>
              <a:t>hauteur</a:t>
            </a:r>
            <a:r>
              <a:rPr lang="de-DE" dirty="0"/>
              <a:t>, les </a:t>
            </a:r>
            <a:r>
              <a:rPr lang="de-DE" dirty="0" err="1"/>
              <a:t>bâtiments</a:t>
            </a:r>
            <a:r>
              <a:rPr lang="de-DE" dirty="0"/>
              <a:t> </a:t>
            </a:r>
            <a:r>
              <a:rPr lang="de-DE" dirty="0" err="1"/>
              <a:t>préfabriqués</a:t>
            </a:r>
            <a:r>
              <a:rPr lang="de-DE" dirty="0"/>
              <a:t>, etc.</a:t>
            </a:r>
          </a:p>
          <a:p>
            <a:pPr marL="171450" indent="-171450">
              <a:buFont typeface="Arial"/>
              <a:buChar char="•"/>
            </a:pPr>
            <a:r>
              <a:rPr lang="de-DE" dirty="0"/>
              <a:t>DDC, W. Roos : Dans le quartier </a:t>
            </a:r>
            <a:r>
              <a:rPr lang="de-DE" dirty="0" err="1"/>
              <a:t>où</a:t>
            </a:r>
            <a:r>
              <a:rPr lang="de-DE" dirty="0"/>
              <a:t> </a:t>
            </a:r>
            <a:r>
              <a:rPr lang="de-DE" dirty="0" err="1"/>
              <a:t>j'habite</a:t>
            </a:r>
            <a:r>
              <a:rPr lang="de-DE" dirty="0"/>
              <a:t> </a:t>
            </a:r>
            <a:r>
              <a:rPr lang="de-DE" dirty="0" err="1"/>
              <a:t>ici</a:t>
            </a:r>
            <a:r>
              <a:rPr lang="de-DE" dirty="0"/>
              <a:t> à </a:t>
            </a:r>
            <a:r>
              <a:rPr lang="de-DE" dirty="0" err="1"/>
              <a:t>Douchanbé</a:t>
            </a:r>
            <a:r>
              <a:rPr lang="de-DE" dirty="0"/>
              <a:t>, en </a:t>
            </a:r>
            <a:r>
              <a:rPr lang="de-DE" dirty="0" err="1"/>
              <a:t>revanche</a:t>
            </a:r>
            <a:r>
              <a:rPr lang="de-DE" dirty="0"/>
              <a:t>, </a:t>
            </a:r>
            <a:r>
              <a:rPr lang="de-DE" dirty="0" err="1"/>
              <a:t>l'approvisionnement</a:t>
            </a:r>
            <a:r>
              <a:rPr lang="de-DE" dirty="0"/>
              <a:t> en </a:t>
            </a:r>
            <a:r>
              <a:rPr lang="de-DE" dirty="0" err="1"/>
              <a:t>eau</a:t>
            </a:r>
            <a:r>
              <a:rPr lang="de-DE" dirty="0"/>
              <a:t> et en </a:t>
            </a:r>
            <a:r>
              <a:rPr lang="de-DE" dirty="0" err="1"/>
              <a:t>électricité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plus </a:t>
            </a:r>
            <a:r>
              <a:rPr lang="de-DE" dirty="0" err="1"/>
              <a:t>ou</a:t>
            </a:r>
            <a:r>
              <a:rPr lang="de-DE" dirty="0"/>
              <a:t> </a:t>
            </a:r>
            <a:r>
              <a:rPr lang="de-DE" dirty="0" err="1"/>
              <a:t>moins</a:t>
            </a:r>
            <a:r>
              <a:rPr lang="de-DE" dirty="0"/>
              <a:t> </a:t>
            </a:r>
            <a:r>
              <a:rPr lang="de-DE" dirty="0" err="1"/>
              <a:t>constant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4684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53704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GAZ 66 et </a:t>
            </a:r>
            <a:r>
              <a:rPr lang="de-DE" dirty="0" err="1"/>
              <a:t>mode</a:t>
            </a:r>
            <a:r>
              <a:rPr lang="de-DE" dirty="0"/>
              <a:t> </a:t>
            </a:r>
            <a:r>
              <a:rPr lang="de-DE" dirty="0" err="1"/>
              <a:t>d'emploi</a:t>
            </a:r>
            <a:r>
              <a:rPr lang="de-DE" dirty="0"/>
              <a:t>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65621-14AF-1A4F-B1BF-29379BED1DAF}" type="slidenum">
              <a:rPr lang="de-CH" smtClean="0"/>
              <a:pPr>
                <a:defRPr/>
              </a:pPr>
              <a:t>9</a:t>
            </a:fld>
            <a:endParaRPr lang="de-CH"/>
          </a:p>
        </p:txBody>
      </p:sp>
      <p:pic>
        <p:nvPicPr>
          <p:cNvPr id="6" name="Grafik 2">
            <a:extLst>
              <a:ext uri="{FF2B5EF4-FFF2-40B4-BE49-F238E27FC236}">
                <a16:creationId xmlns:a16="http://schemas.microsoft.com/office/drawing/2014/main" xmlns="" id="{34E25098-FB8C-468F-B5DD-146ABE174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83" y="4901282"/>
            <a:ext cx="3006949" cy="20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93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nvorlage MD 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2"/>
          <p:cNvSpPr>
            <a:spLocks noGrp="1"/>
          </p:cNvSpPr>
          <p:nvPr>
            <p:ph idx="1"/>
          </p:nvPr>
        </p:nvSpPr>
        <p:spPr bwMode="auto">
          <a:xfrm>
            <a:off x="251520" y="1196976"/>
            <a:ext cx="8640960" cy="501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dirty="0"/>
              <a:t>Textmasterformate durch Klicken bearbeiten</a:t>
            </a:r>
          </a:p>
          <a:p>
            <a:pPr lvl="1"/>
            <a:r>
              <a:rPr lang="de-DE" altLang="de-DE" noProof="0" dirty="0"/>
              <a:t>Zweite Ebene</a:t>
            </a:r>
          </a:p>
          <a:p>
            <a:pPr lvl="2"/>
            <a:r>
              <a:rPr lang="de-DE" altLang="de-DE" noProof="0" dirty="0"/>
              <a:t>Dritte Ebene</a:t>
            </a:r>
          </a:p>
          <a:p>
            <a:pPr lvl="3"/>
            <a:r>
              <a:rPr lang="de-DE" altLang="de-DE" noProof="0" dirty="0"/>
              <a:t>Vierte Ebene</a:t>
            </a:r>
          </a:p>
          <a:p>
            <a:pPr lvl="4"/>
            <a:r>
              <a:rPr lang="de-DE" altLang="de-DE" noProof="0" dirty="0"/>
              <a:t>Fünfte Ebene</a:t>
            </a:r>
            <a:endParaRPr lang="de-CH" altLang="de-DE" noProof="0" dirty="0"/>
          </a:p>
        </p:txBody>
      </p:sp>
      <p:sp>
        <p:nvSpPr>
          <p:cNvPr id="13" name="Titelplatzhalter 1"/>
          <p:cNvSpPr>
            <a:spLocks noGrp="1"/>
          </p:cNvSpPr>
          <p:nvPr>
            <p:ph type="title"/>
          </p:nvPr>
        </p:nvSpPr>
        <p:spPr bwMode="auto">
          <a:xfrm>
            <a:off x="251520" y="565498"/>
            <a:ext cx="6873130" cy="36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 i="0" baseline="0">
                <a:latin typeface="+mj-lt"/>
              </a:defRPr>
            </a:lvl1pPr>
          </a:lstStyle>
          <a:p>
            <a:pPr lvl="0"/>
            <a:r>
              <a:rPr lang="de-DE" altLang="de-DE" dirty="0"/>
              <a:t>Titelmasterformat durch Klicken</a:t>
            </a:r>
            <a:endParaRPr lang="de-CH" altLang="de-DE" dirty="0"/>
          </a:p>
        </p:txBody>
      </p:sp>
      <p:sp>
        <p:nvSpPr>
          <p:cNvPr id="4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101013" y="6309320"/>
            <a:ext cx="1008062" cy="231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376092"/>
                </a:solidFill>
              </a:defRPr>
            </a:lvl1pPr>
          </a:lstStyle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606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7938" y="6308725"/>
            <a:ext cx="8020050" cy="2270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6"/>
          <p:cNvSpPr>
            <a:spLocks noChangeArrowheads="1"/>
          </p:cNvSpPr>
          <p:nvPr userDrawn="1"/>
        </p:nvSpPr>
        <p:spPr bwMode="auto">
          <a:xfrm>
            <a:off x="0" y="0"/>
            <a:ext cx="9144000" cy="404813"/>
          </a:xfrm>
          <a:prstGeom prst="rect">
            <a:avLst/>
          </a:prstGeom>
          <a:solidFill>
            <a:srgbClr val="0052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0" t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de-CH" altLang="de-DE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7" name="Textfeld 7"/>
          <p:cNvSpPr txBox="1"/>
          <p:nvPr userDrawn="1"/>
        </p:nvSpPr>
        <p:spPr>
          <a:xfrm>
            <a:off x="250825" y="44450"/>
            <a:ext cx="8610600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tabLst>
                <a:tab pos="1252538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tabLst>
                <a:tab pos="125253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tabLst>
                <a:tab pos="125253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tabLst>
                <a:tab pos="125253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tabLst>
                <a:tab pos="125253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2538" algn="l"/>
              </a:tabLs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CH" dirty="0">
                <a:solidFill>
                  <a:schemeClr val="bg1"/>
                </a:solidFill>
              </a:rPr>
              <a:t>Lions Clubs International</a:t>
            </a:r>
            <a:endParaRPr lang="de-CH" sz="2400" b="0" dirty="0">
              <a:solidFill>
                <a:schemeClr val="bg1"/>
              </a:solidFill>
            </a:endParaRPr>
          </a:p>
        </p:txBody>
      </p:sp>
      <p:pic>
        <p:nvPicPr>
          <p:cNvPr id="1030" name="Grafik 14" descr="lionlogo_2c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550" y="454025"/>
            <a:ext cx="5556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9"/>
          <p:cNvSpPr txBox="1">
            <a:spLocks noChangeArrowheads="1"/>
          </p:cNvSpPr>
          <p:nvPr userDrawn="1"/>
        </p:nvSpPr>
        <p:spPr bwMode="auto">
          <a:xfrm>
            <a:off x="7269163" y="427038"/>
            <a:ext cx="1047750" cy="3381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CH" sz="1600" dirty="0" err="1">
                <a:solidFill>
                  <a:srgbClr val="FFC000"/>
                </a:solidFill>
                <a:cs typeface="Arial" charset="0"/>
              </a:rPr>
              <a:t>We</a:t>
            </a:r>
            <a:r>
              <a:rPr lang="de-CH" sz="1600" dirty="0">
                <a:solidFill>
                  <a:srgbClr val="FFC000"/>
                </a:solidFill>
                <a:cs typeface="Arial" charset="0"/>
              </a:rPr>
              <a:t> </a:t>
            </a:r>
            <a:r>
              <a:rPr lang="de-CH" sz="1600" dirty="0" err="1">
                <a:solidFill>
                  <a:srgbClr val="FFC000"/>
                </a:solidFill>
                <a:cs typeface="Arial" charset="0"/>
              </a:rPr>
              <a:t>serve</a:t>
            </a:r>
            <a:endParaRPr lang="de-CH" sz="1600" dirty="0">
              <a:solidFill>
                <a:srgbClr val="FFC000"/>
              </a:solidFill>
              <a:cs typeface="Arial" charset="0"/>
            </a:endParaRPr>
          </a:p>
        </p:txBody>
      </p:sp>
      <p:sp>
        <p:nvSpPr>
          <p:cNvPr id="10" name="Rechteck 5"/>
          <p:cNvSpPr>
            <a:spLocks noChangeArrowheads="1"/>
          </p:cNvSpPr>
          <p:nvPr userDrawn="1"/>
        </p:nvSpPr>
        <p:spPr bwMode="auto">
          <a:xfrm>
            <a:off x="0" y="6572250"/>
            <a:ext cx="9144000" cy="285750"/>
          </a:xfrm>
          <a:prstGeom prst="rect">
            <a:avLst/>
          </a:prstGeom>
          <a:solidFill>
            <a:srgbClr val="FFC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de-CH" altLang="de-DE" sz="1800">
              <a:solidFill>
                <a:srgbClr val="FFFFFF"/>
              </a:solidFill>
              <a:cs typeface="+mn-cs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 userDrawn="1"/>
        </p:nvSpPr>
        <p:spPr bwMode="auto">
          <a:xfrm>
            <a:off x="7938" y="6597650"/>
            <a:ext cx="9136062" cy="2619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de-CH" sz="1100" dirty="0">
                <a:solidFill>
                  <a:srgbClr val="00529C"/>
                </a:solidFill>
                <a:cs typeface="Arial" charset="0"/>
              </a:rPr>
              <a:t>Lions Clubs MD 102 Schweiz - Liechtenstein</a:t>
            </a:r>
            <a:endParaRPr lang="de-CH" sz="1100" dirty="0">
              <a:cs typeface="Arial" charset="0"/>
            </a:endParaRPr>
          </a:p>
        </p:txBody>
      </p:sp>
      <p:sp>
        <p:nvSpPr>
          <p:cNvPr id="4" name="Textfeld 3"/>
          <p:cNvSpPr txBox="1"/>
          <p:nvPr userDrawn="1"/>
        </p:nvSpPr>
        <p:spPr>
          <a:xfrm>
            <a:off x="7308304" y="6597352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solidFill>
                  <a:schemeClr val="accent1">
                    <a:lumMod val="75000"/>
                  </a:schemeClr>
                </a:solidFill>
              </a:rPr>
              <a:t>Peter Schweizer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101013" y="6309320"/>
            <a:ext cx="1008062" cy="231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MS PGothic" panose="020B0600070205080204" pitchFamily="34" charset="-128"/>
          <a:cs typeface="MS P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0825" y="764704"/>
            <a:ext cx="8642350" cy="5298182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/>
              <a:t>CLEAN WATER </a:t>
            </a:r>
            <a:r>
              <a:rPr lang="mr-IN" sz="2400" dirty="0"/>
              <a:t>–</a:t>
            </a:r>
            <a:r>
              <a:rPr lang="de-DE" sz="2400" dirty="0"/>
              <a:t> </a:t>
            </a:r>
            <a:r>
              <a:rPr lang="de-DE" sz="2400" dirty="0" err="1"/>
              <a:t>un</a:t>
            </a:r>
            <a:r>
              <a:rPr lang="de-DE" sz="2400" dirty="0"/>
              <a:t> </a:t>
            </a:r>
            <a:r>
              <a:rPr lang="de-DE" sz="2400" dirty="0" err="1"/>
              <a:t>projet</a:t>
            </a:r>
            <a:r>
              <a:rPr lang="de-DE" sz="2400" dirty="0"/>
              <a:t> de la "</a:t>
            </a:r>
            <a:r>
              <a:rPr lang="de-DE" sz="2400" dirty="0" err="1"/>
              <a:t>Campagne</a:t>
            </a:r>
            <a:r>
              <a:rPr lang="de-DE" sz="2400" dirty="0"/>
              <a:t> 100“</a:t>
            </a:r>
          </a:p>
          <a:p>
            <a:pPr marL="0" indent="0">
              <a:buFont typeface="Arial" charset="0"/>
              <a:buNone/>
              <a:defRPr/>
            </a:pPr>
            <a:endParaRPr lang="de-DE" dirty="0"/>
          </a:p>
          <a:p>
            <a:pPr marL="0" indent="0">
              <a:buFont typeface="Arial" charset="0"/>
              <a:buNone/>
              <a:defRPr/>
            </a:pPr>
            <a:endParaRPr lang="de-DE" dirty="0"/>
          </a:p>
          <a:p>
            <a:pPr marL="0" indent="0">
              <a:buFont typeface="Arial" charset="0"/>
              <a:buNone/>
              <a:defRPr/>
            </a:pPr>
            <a:endParaRPr lang="de-DE" dirty="0"/>
          </a:p>
          <a:p>
            <a:pPr marL="0" indent="0">
              <a:buFont typeface="Arial" charset="0"/>
              <a:buNone/>
              <a:defRPr/>
            </a:pPr>
            <a:endParaRPr lang="de-DE" dirty="0"/>
          </a:p>
          <a:p>
            <a:pPr marL="0" indent="0">
              <a:buFont typeface="Arial" charset="0"/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r>
              <a:rPr lang="de-DE" sz="2800" b="1"/>
              <a:t>Tadjikistan,</a:t>
            </a:r>
            <a:endParaRPr lang="de-DE" sz="2800" b="1" dirty="0"/>
          </a:p>
          <a:p>
            <a:pPr marL="0" indent="0">
              <a:buNone/>
              <a:defRPr/>
            </a:pPr>
            <a:r>
              <a:rPr lang="de-DE" sz="2800" b="1" dirty="0"/>
              <a:t>      </a:t>
            </a:r>
            <a:r>
              <a:rPr lang="de-DE" sz="2800" b="1" dirty="0" err="1"/>
              <a:t>pays</a:t>
            </a:r>
            <a:r>
              <a:rPr lang="de-DE" sz="2800" b="1" dirty="0"/>
              <a:t> </a:t>
            </a:r>
            <a:r>
              <a:rPr lang="de-DE" sz="2800" b="1" dirty="0" err="1"/>
              <a:t>montagneux</a:t>
            </a:r>
            <a:endParaRPr lang="de-DE" sz="2800" b="1" dirty="0"/>
          </a:p>
          <a:p>
            <a:pPr marL="0" indent="0">
              <a:buFont typeface="Arial" charset="0"/>
              <a:buNone/>
              <a:defRPr/>
            </a:pPr>
            <a:endParaRPr lang="de-DE" sz="2800" b="1" dirty="0"/>
          </a:p>
          <a:p>
            <a:pPr marL="0" indent="0">
              <a:buFont typeface="Arial" charset="0"/>
              <a:buNone/>
              <a:defRPr/>
            </a:pPr>
            <a:endParaRPr lang="de-DE" sz="800" b="1" dirty="0"/>
          </a:p>
          <a:p>
            <a:pPr marL="0" indent="0">
              <a:buFont typeface="Arial" charset="0"/>
              <a:buNone/>
              <a:defRPr/>
            </a:pPr>
            <a:endParaRPr lang="de-DE" sz="800" b="1" dirty="0"/>
          </a:p>
          <a:p>
            <a:pPr marL="0" indent="0">
              <a:buFont typeface="Arial" charset="0"/>
              <a:buNone/>
              <a:defRPr/>
            </a:pPr>
            <a:endParaRPr lang="de-DE" sz="800" b="1" dirty="0"/>
          </a:p>
          <a:p>
            <a:pPr marL="0" indent="0">
              <a:buFont typeface="Arial" charset="0"/>
              <a:buNone/>
              <a:defRPr/>
            </a:pPr>
            <a:endParaRPr lang="de-DE" sz="800" b="1" dirty="0"/>
          </a:p>
          <a:p>
            <a:pPr marL="0" indent="0">
              <a:buFont typeface="Arial" charset="0"/>
              <a:buNone/>
              <a:defRPr/>
            </a:pPr>
            <a:endParaRPr lang="de-DE" sz="800" b="1" dirty="0"/>
          </a:p>
          <a:p>
            <a:pPr marL="0" indent="0">
              <a:buFont typeface="Arial" charset="0"/>
              <a:buNone/>
              <a:defRPr/>
            </a:pPr>
            <a:endParaRPr lang="de-DE" sz="800" b="1" dirty="0"/>
          </a:p>
          <a:p>
            <a:pPr marL="0" indent="0">
              <a:buFont typeface="Arial" charset="0"/>
              <a:buNone/>
              <a:defRPr/>
            </a:pPr>
            <a:endParaRPr lang="de-DE" sz="2800" b="1" dirty="0"/>
          </a:p>
          <a:p>
            <a:pPr marL="0" indent="0">
              <a:buNone/>
              <a:tabLst>
                <a:tab pos="801688" algn="l"/>
              </a:tabLst>
              <a:defRPr/>
            </a:pPr>
            <a:r>
              <a:rPr lang="de-DE" sz="1600" dirty="0" err="1"/>
              <a:t>Informations</a:t>
            </a:r>
            <a:r>
              <a:rPr lang="de-DE" sz="1600" dirty="0"/>
              <a:t> </a:t>
            </a:r>
            <a:r>
              <a:rPr lang="de-DE" sz="1600" dirty="0" err="1"/>
              <a:t>complémentaires</a:t>
            </a:r>
            <a:r>
              <a:rPr lang="de-DE" sz="1600" dirty="0"/>
              <a:t> : </a:t>
            </a:r>
            <a:r>
              <a:rPr lang="de-DE" sz="1600" dirty="0" err="1"/>
              <a:t>voir</a:t>
            </a:r>
            <a:r>
              <a:rPr lang="de-DE" sz="1600" dirty="0"/>
              <a:t> les </a:t>
            </a:r>
            <a:r>
              <a:rPr lang="de-DE" sz="1600" dirty="0" err="1"/>
              <a:t>fiches</a:t>
            </a:r>
            <a:endParaRPr lang="de-DE" sz="2400" dirty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8135938" y="6303963"/>
            <a:ext cx="1008062" cy="231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CD9213FA-F130-834E-A0A6-C6B774ADB8BA}" type="slidenum">
              <a:rPr lang="de-DE" sz="1200" smtClean="0"/>
              <a:t>1</a:t>
            </a:fld>
            <a:endParaRPr lang="de-DE" sz="12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4DA8CC14-4ADA-4E2F-B1C3-CE6E9C07CA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24128" y="3212976"/>
            <a:ext cx="3093180" cy="309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3">
            <a:extLst>
              <a:ext uri="{FF2B5EF4-FFF2-40B4-BE49-F238E27FC236}">
                <a16:creationId xmlns:a16="http://schemas.microsoft.com/office/drawing/2014/main" xmlns="" id="{0B31A510-FA68-4D0A-A71C-7E21C33E46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1628800"/>
            <a:ext cx="2054698" cy="13670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... divers et </a:t>
            </a:r>
            <a:r>
              <a:rPr lang="de-DE" dirty="0" err="1"/>
              <a:t>adaptés</a:t>
            </a:r>
            <a:r>
              <a:rPr lang="de-DE" dirty="0"/>
              <a:t> à </a:t>
            </a:r>
            <a:r>
              <a:rPr lang="de-DE" dirty="0" err="1"/>
              <a:t>l'environnement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pic>
        <p:nvPicPr>
          <p:cNvPr id="5" name="Grafik 8">
            <a:extLst>
              <a:ext uri="{FF2B5EF4-FFF2-40B4-BE49-F238E27FC236}">
                <a16:creationId xmlns:a16="http://schemas.microsoft.com/office/drawing/2014/main" xmlns="" id="{4AB7C97B-24D3-41BB-8F02-53CFB223E6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3360373"/>
            <a:ext cx="4639444" cy="3092962"/>
          </a:xfrm>
          <a:prstGeom prst="rect">
            <a:avLst/>
          </a:prstGeom>
        </p:spPr>
      </p:pic>
      <p:pic>
        <p:nvPicPr>
          <p:cNvPr id="6" name="Grafik 2">
            <a:extLst>
              <a:ext uri="{FF2B5EF4-FFF2-40B4-BE49-F238E27FC236}">
                <a16:creationId xmlns:a16="http://schemas.microsoft.com/office/drawing/2014/main" xmlns="" id="{CEF6C98A-52B2-4DC2-9E54-A17A4C7527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556792"/>
            <a:ext cx="4752528" cy="316835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876256" y="291565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Station </a:t>
            </a:r>
            <a:r>
              <a:rPr lang="de-DE" sz="1800" dirty="0" err="1"/>
              <a:t>d'essence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35578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251520" y="1196976"/>
            <a:ext cx="8640960" cy="5010720"/>
          </a:xfrm>
        </p:spPr>
        <p:txBody>
          <a:bodyPr/>
          <a:lstStyle/>
          <a:p>
            <a:r>
              <a:rPr lang="de-DE" dirty="0" err="1"/>
              <a:t>Khujand</a:t>
            </a:r>
            <a:r>
              <a:rPr lang="de-DE" dirty="0"/>
              <a:t> - 170'000 </a:t>
            </a:r>
            <a:r>
              <a:rPr lang="de-DE" dirty="0" err="1"/>
              <a:t>habitants</a:t>
            </a:r>
            <a:r>
              <a:rPr lang="de-DE" dirty="0"/>
              <a:t>, </a:t>
            </a:r>
            <a:r>
              <a:rPr lang="de-DE" dirty="0" err="1"/>
              <a:t>deuxième</a:t>
            </a:r>
            <a:r>
              <a:rPr lang="de-DE" dirty="0"/>
              <a:t> plus </a:t>
            </a:r>
            <a:r>
              <a:rPr lang="de-DE" dirty="0" err="1"/>
              <a:t>grande</a:t>
            </a:r>
            <a:r>
              <a:rPr lang="de-DE" dirty="0"/>
              <a:t> </a:t>
            </a:r>
            <a:r>
              <a:rPr lang="de-DE" dirty="0" err="1"/>
              <a:t>ville</a:t>
            </a:r>
            <a:r>
              <a:rPr lang="de-DE" dirty="0"/>
              <a:t>, </a:t>
            </a:r>
            <a:r>
              <a:rPr lang="de-DE" dirty="0" err="1"/>
              <a:t>capitale</a:t>
            </a:r>
            <a:r>
              <a:rPr lang="de-DE" dirty="0"/>
              <a:t> de la </a:t>
            </a:r>
            <a:r>
              <a:rPr lang="de-DE" dirty="0" err="1"/>
              <a:t>province</a:t>
            </a:r>
            <a:endParaRPr lang="de-DE" dirty="0"/>
          </a:p>
          <a:p>
            <a:r>
              <a:rPr lang="de-DE" dirty="0" err="1"/>
              <a:t>Khorugh</a:t>
            </a:r>
            <a:r>
              <a:rPr lang="de-DE" dirty="0"/>
              <a:t> - 30'000 </a:t>
            </a:r>
            <a:r>
              <a:rPr lang="de-DE" dirty="0" err="1"/>
              <a:t>habitants</a:t>
            </a:r>
            <a:r>
              <a:rPr lang="de-DE" dirty="0"/>
              <a:t>, </a:t>
            </a:r>
            <a:r>
              <a:rPr lang="de-DE" dirty="0" err="1"/>
              <a:t>capitale</a:t>
            </a:r>
            <a:r>
              <a:rPr lang="de-DE" dirty="0"/>
              <a:t> </a:t>
            </a:r>
            <a:r>
              <a:rPr lang="de-DE" dirty="0" err="1"/>
              <a:t>d'une</a:t>
            </a:r>
            <a:r>
              <a:rPr lang="de-DE" dirty="0"/>
              <a:t> </a:t>
            </a:r>
            <a:r>
              <a:rPr lang="de-DE" dirty="0" err="1"/>
              <a:t>région</a:t>
            </a:r>
            <a:r>
              <a:rPr lang="de-DE" dirty="0"/>
              <a:t> autonome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Il </a:t>
            </a:r>
            <a:r>
              <a:rPr lang="de-DE" dirty="0" err="1"/>
              <a:t>y</a:t>
            </a:r>
            <a:r>
              <a:rPr lang="de-DE" dirty="0"/>
              <a:t> a </a:t>
            </a:r>
            <a:r>
              <a:rPr lang="de-DE" dirty="0" err="1"/>
              <a:t>peu</a:t>
            </a:r>
            <a:r>
              <a:rPr lang="de-DE" dirty="0"/>
              <a:t> d‘„</a:t>
            </a:r>
            <a:r>
              <a:rPr lang="de-DE" dirty="0" err="1"/>
              <a:t>agglomérations</a:t>
            </a:r>
            <a:r>
              <a:rPr lang="de-DE" dirty="0"/>
              <a:t>“...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xmlns="" id="{A817A792-3C5B-4203-95B7-8ED6B9BAE6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2420888"/>
            <a:ext cx="4680520" cy="312034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51520" y="338893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Route </a:t>
            </a:r>
            <a:r>
              <a:rPr lang="de-DE" sz="1800" dirty="0" err="1"/>
              <a:t>Douchanbé</a:t>
            </a:r>
            <a:r>
              <a:rPr lang="de-DE" sz="1800" dirty="0"/>
              <a:t> - </a:t>
            </a:r>
            <a:r>
              <a:rPr lang="de-DE" sz="1800" dirty="0" err="1"/>
              <a:t>Khorugh</a:t>
            </a:r>
            <a:endParaRPr lang="de-DE" sz="1800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818343"/>
            <a:ext cx="3600400" cy="263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03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51520" y="565498"/>
            <a:ext cx="7488832" cy="365447"/>
          </a:xfrm>
        </p:spPr>
        <p:txBody>
          <a:bodyPr/>
          <a:lstStyle/>
          <a:p>
            <a:r>
              <a:rPr lang="de-DE" dirty="0"/>
              <a:t>... </a:t>
            </a:r>
            <a:r>
              <a:rPr lang="de-DE" dirty="0" err="1"/>
              <a:t>mais</a:t>
            </a:r>
            <a:r>
              <a:rPr lang="de-DE" dirty="0"/>
              <a:t> </a:t>
            </a:r>
            <a:r>
              <a:rPr lang="de-DE" dirty="0" err="1"/>
              <a:t>beaucoup</a:t>
            </a:r>
            <a:r>
              <a:rPr lang="de-DE" dirty="0"/>
              <a:t>, </a:t>
            </a:r>
            <a:r>
              <a:rPr lang="de-DE" dirty="0" err="1"/>
              <a:t>d'établissements</a:t>
            </a:r>
            <a:r>
              <a:rPr lang="de-DE" dirty="0"/>
              <a:t> </a:t>
            </a:r>
            <a:r>
              <a:rPr lang="de-DE" dirty="0" err="1"/>
              <a:t>dispersés</a:t>
            </a:r>
            <a:r>
              <a:rPr lang="de-DE" dirty="0"/>
              <a:t> ...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11" name="Grafik 2">
            <a:extLst>
              <a:ext uri="{FF2B5EF4-FFF2-40B4-BE49-F238E27FC236}">
                <a16:creationId xmlns:a16="http://schemas.microsoft.com/office/drawing/2014/main" xmlns="" id="{BB25AE0A-D920-4B0A-A69C-FA52464656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820821"/>
            <a:ext cx="4248472" cy="2832315"/>
          </a:xfrm>
          <a:prstGeom prst="rect">
            <a:avLst/>
          </a:prstGeom>
        </p:spPr>
      </p:pic>
      <p:pic>
        <p:nvPicPr>
          <p:cNvPr id="12" name="Grafik 2">
            <a:extLst>
              <a:ext uri="{FF2B5EF4-FFF2-40B4-BE49-F238E27FC236}">
                <a16:creationId xmlns:a16="http://schemas.microsoft.com/office/drawing/2014/main" xmlns="" id="{C8A6AEAA-5822-44C8-B808-755ACCC5DC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004" y="3140968"/>
            <a:ext cx="4111216" cy="274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90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... </a:t>
            </a:r>
            <a:r>
              <a:rPr lang="de-DE" dirty="0" err="1"/>
              <a:t>dans</a:t>
            </a:r>
            <a:r>
              <a:rPr lang="de-DE" dirty="0"/>
              <a:t> des </a:t>
            </a:r>
            <a:r>
              <a:rPr lang="de-DE" dirty="0" err="1"/>
              <a:t>environnements</a:t>
            </a:r>
            <a:r>
              <a:rPr lang="de-DE" dirty="0"/>
              <a:t> </a:t>
            </a:r>
            <a:r>
              <a:rPr lang="de-DE" dirty="0" err="1"/>
              <a:t>difficiles</a:t>
            </a:r>
            <a:r>
              <a:rPr lang="de-DE" dirty="0"/>
              <a:t> ...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6" name="Grafik 2">
            <a:extLst>
              <a:ext uri="{FF2B5EF4-FFF2-40B4-BE49-F238E27FC236}">
                <a16:creationId xmlns:a16="http://schemas.microsoft.com/office/drawing/2014/main" xmlns="" id="{6836845F-310B-453B-8B51-014372FCED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03" y="1268760"/>
            <a:ext cx="7668853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21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Il </a:t>
            </a:r>
            <a:r>
              <a:rPr lang="de-DE" dirty="0" err="1"/>
              <a:t>y</a:t>
            </a:r>
            <a:r>
              <a:rPr lang="de-DE" dirty="0"/>
              <a:t> a des </a:t>
            </a:r>
            <a:r>
              <a:rPr lang="de-DE" dirty="0" err="1"/>
              <a:t>ânes</a:t>
            </a:r>
            <a:r>
              <a:rPr lang="de-DE" dirty="0"/>
              <a:t> et des </a:t>
            </a:r>
            <a:r>
              <a:rPr lang="de-DE" dirty="0" err="1"/>
              <a:t>chèvres</a:t>
            </a:r>
            <a:r>
              <a:rPr lang="de-DE" dirty="0"/>
              <a:t> partout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6" name="Grafik 2">
            <a:extLst>
              <a:ext uri="{FF2B5EF4-FFF2-40B4-BE49-F238E27FC236}">
                <a16:creationId xmlns:a16="http://schemas.microsoft.com/office/drawing/2014/main" xmlns="" id="{B5BC92DA-7499-476D-B9D9-B843F22EC5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2780928"/>
            <a:ext cx="5443364" cy="3628909"/>
          </a:xfrm>
          <a:prstGeom prst="rect">
            <a:avLst/>
          </a:prstGeom>
        </p:spPr>
      </p:pic>
      <p:pic>
        <p:nvPicPr>
          <p:cNvPr id="7" name="Grafik 2">
            <a:extLst>
              <a:ext uri="{FF2B5EF4-FFF2-40B4-BE49-F238E27FC236}">
                <a16:creationId xmlns:a16="http://schemas.microsoft.com/office/drawing/2014/main" xmlns="" id="{C92AED84-A0A8-4EC0-892E-532D35E37F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72" y="1556792"/>
            <a:ext cx="3859188" cy="257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8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Les </a:t>
            </a:r>
            <a:r>
              <a:rPr lang="de-DE" dirty="0" err="1"/>
              <a:t>habitants</a:t>
            </a:r>
            <a:r>
              <a:rPr lang="de-DE" dirty="0"/>
              <a:t> ...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pic>
        <p:nvPicPr>
          <p:cNvPr id="6" name="Grafik 2">
            <a:extLst>
              <a:ext uri="{FF2B5EF4-FFF2-40B4-BE49-F238E27FC236}">
                <a16:creationId xmlns:a16="http://schemas.microsoft.com/office/drawing/2014/main" xmlns="" id="{48AFABB0-C0DB-4057-9509-DEA3BE7F31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2492896"/>
            <a:ext cx="5875412" cy="3916941"/>
          </a:xfrm>
          <a:prstGeom prst="rect">
            <a:avLst/>
          </a:prstGeom>
        </p:spPr>
      </p:pic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251520" y="1226592"/>
            <a:ext cx="8784976" cy="501072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Le </a:t>
            </a:r>
            <a:r>
              <a:rPr lang="de-DE" dirty="0" err="1"/>
              <a:t>Taptschan</a:t>
            </a:r>
            <a:r>
              <a:rPr lang="de-DE" dirty="0"/>
              <a:t> </a:t>
            </a:r>
            <a:r>
              <a:rPr lang="mr-IN" dirty="0"/>
              <a:t>–</a:t>
            </a:r>
            <a:r>
              <a:rPr lang="de-DE" dirty="0"/>
              <a:t> </a:t>
            </a:r>
            <a:r>
              <a:rPr lang="de-DE" dirty="0" err="1"/>
              <a:t>l'espace</a:t>
            </a:r>
            <a:r>
              <a:rPr lang="de-DE" dirty="0"/>
              <a:t> </a:t>
            </a:r>
            <a:r>
              <a:rPr lang="de-DE" dirty="0" err="1"/>
              <a:t>extérieur</a:t>
            </a:r>
            <a:r>
              <a:rPr lang="de-DE" dirty="0"/>
              <a:t> </a:t>
            </a:r>
            <a:r>
              <a:rPr lang="de-DE" dirty="0" err="1"/>
              <a:t>surélevé</a:t>
            </a:r>
            <a:r>
              <a:rPr lang="de-DE" dirty="0"/>
              <a:t> </a:t>
            </a:r>
            <a:r>
              <a:rPr lang="de-DE" dirty="0" err="1"/>
              <a:t>pour</a:t>
            </a:r>
            <a:r>
              <a:rPr lang="de-DE" dirty="0"/>
              <a:t> </a:t>
            </a:r>
            <a:r>
              <a:rPr lang="de-DE" dirty="0" err="1"/>
              <a:t>s'asseoir</a:t>
            </a:r>
            <a:r>
              <a:rPr lang="de-DE" dirty="0"/>
              <a:t>, </a:t>
            </a:r>
            <a:r>
              <a:rPr lang="de-DE" dirty="0" err="1"/>
              <a:t>manger</a:t>
            </a:r>
            <a:r>
              <a:rPr lang="de-DE" dirty="0"/>
              <a:t> et </a:t>
            </a:r>
            <a:r>
              <a:rPr lang="de-DE" dirty="0" err="1"/>
              <a:t>dormir</a:t>
            </a:r>
            <a:endParaRPr lang="de-DE" dirty="0"/>
          </a:p>
        </p:txBody>
      </p:sp>
      <p:pic>
        <p:nvPicPr>
          <p:cNvPr id="8" name="Grafik 1">
            <a:extLst>
              <a:ext uri="{FF2B5EF4-FFF2-40B4-BE49-F238E27FC236}">
                <a16:creationId xmlns:a16="http://schemas.microsoft.com/office/drawing/2014/main" xmlns="" id="{ADB104F4-0DD8-4D03-AA96-64B249F2DC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940835"/>
            <a:ext cx="2880320" cy="192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56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... </a:t>
            </a:r>
            <a:r>
              <a:rPr lang="de-DE" dirty="0" err="1"/>
              <a:t>vivent</a:t>
            </a:r>
            <a:r>
              <a:rPr lang="de-DE" dirty="0"/>
              <a:t> </a:t>
            </a:r>
            <a:r>
              <a:rPr lang="de-DE" dirty="0" err="1"/>
              <a:t>ensemble</a:t>
            </a:r>
            <a:r>
              <a:rPr lang="de-DE" dirty="0"/>
              <a:t> à </a:t>
            </a:r>
            <a:r>
              <a:rPr lang="de-DE" dirty="0" err="1"/>
              <a:t>plusieurs</a:t>
            </a:r>
            <a:r>
              <a:rPr lang="de-DE" dirty="0"/>
              <a:t> </a:t>
            </a:r>
            <a:r>
              <a:rPr lang="de-DE" dirty="0" err="1"/>
              <a:t>générations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xmlns="" id="{8CA2D4FB-2B19-4603-88B5-C21CE1B684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12776"/>
            <a:ext cx="4536504" cy="3024336"/>
          </a:xfrm>
          <a:prstGeom prst="rect">
            <a:avLst/>
          </a:prstGeom>
        </p:spPr>
      </p:pic>
      <p:pic>
        <p:nvPicPr>
          <p:cNvPr id="9" name="Grafik 2">
            <a:extLst>
              <a:ext uri="{FF2B5EF4-FFF2-40B4-BE49-F238E27FC236}">
                <a16:creationId xmlns:a16="http://schemas.microsoft.com/office/drawing/2014/main" xmlns="" id="{0CD2442A-499E-4D19-90E8-118BE3E2B6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3501008"/>
            <a:ext cx="4464496" cy="297633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076056" y="2780928"/>
            <a:ext cx="370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800" dirty="0" err="1"/>
              <a:t>Enseignant</a:t>
            </a:r>
            <a:r>
              <a:rPr lang="de-DE" sz="1800" dirty="0"/>
              <a:t> de </a:t>
            </a:r>
            <a:r>
              <a:rPr lang="de-DE" sz="1800" dirty="0" err="1"/>
              <a:t>village</a:t>
            </a:r>
            <a:r>
              <a:rPr lang="de-DE" sz="1800" dirty="0"/>
              <a:t> </a:t>
            </a:r>
            <a:r>
              <a:rPr lang="de-DE" sz="1800" dirty="0" err="1"/>
              <a:t>avec</a:t>
            </a:r>
            <a:r>
              <a:rPr lang="de-DE" sz="1800" dirty="0"/>
              <a:t> </a:t>
            </a:r>
            <a:r>
              <a:rPr lang="de-DE" sz="1800" dirty="0" err="1"/>
              <a:t>ses</a:t>
            </a:r>
            <a:r>
              <a:rPr lang="de-DE" sz="1800" dirty="0"/>
              <a:t> </a:t>
            </a:r>
            <a:r>
              <a:rPr lang="de-DE" sz="1800" dirty="0" err="1"/>
              <a:t>petits-enfants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600502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251520" y="1196976"/>
            <a:ext cx="8640960" cy="5010720"/>
          </a:xfrm>
        </p:spPr>
        <p:txBody>
          <a:bodyPr/>
          <a:lstStyle/>
          <a:p>
            <a:r>
              <a:rPr lang="de-DE" dirty="0" err="1"/>
              <a:t>L'alimentation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 smtClean="0"/>
              <a:t>variée</a:t>
            </a:r>
            <a:r>
              <a:rPr lang="de-DE" dirty="0"/>
              <a:t> - </a:t>
            </a:r>
            <a:r>
              <a:rPr lang="de-DE" dirty="0" smtClean="0"/>
              <a:t>le </a:t>
            </a:r>
            <a:r>
              <a:rPr lang="de-DE" dirty="0" err="1"/>
              <a:t>pain</a:t>
            </a:r>
            <a:r>
              <a:rPr lang="de-DE" dirty="0"/>
              <a:t> </a:t>
            </a:r>
            <a:r>
              <a:rPr lang="de-DE" dirty="0" err="1"/>
              <a:t>doit</a:t>
            </a:r>
            <a:r>
              <a:rPr lang="de-DE" dirty="0"/>
              <a:t> </a:t>
            </a:r>
            <a:r>
              <a:rPr lang="de-DE" dirty="0" err="1"/>
              <a:t>accompagner</a:t>
            </a:r>
            <a:r>
              <a:rPr lang="de-DE" dirty="0"/>
              <a:t> </a:t>
            </a:r>
            <a:r>
              <a:rPr lang="de-DE" dirty="0" err="1"/>
              <a:t>chaque</a:t>
            </a:r>
            <a:r>
              <a:rPr lang="de-DE" dirty="0"/>
              <a:t> </a:t>
            </a:r>
            <a:r>
              <a:rPr lang="de-DE" dirty="0" err="1"/>
              <a:t>repas</a:t>
            </a:r>
            <a:endParaRPr lang="de-DE" dirty="0"/>
          </a:p>
          <a:p>
            <a:r>
              <a:rPr lang="de-DE" dirty="0"/>
              <a:t>Les </a:t>
            </a:r>
            <a:r>
              <a:rPr lang="de-DE" dirty="0" err="1"/>
              <a:t>repas</a:t>
            </a:r>
            <a:r>
              <a:rPr lang="de-DE" dirty="0"/>
              <a:t> se </a:t>
            </a:r>
            <a:r>
              <a:rPr lang="de-DE" dirty="0" err="1"/>
              <a:t>font</a:t>
            </a:r>
            <a:r>
              <a:rPr lang="de-DE" dirty="0"/>
              <a:t> </a:t>
            </a:r>
            <a:r>
              <a:rPr lang="de-DE" dirty="0" err="1"/>
              <a:t>sur</a:t>
            </a:r>
            <a:r>
              <a:rPr lang="de-DE" dirty="0"/>
              <a:t> des </a:t>
            </a:r>
            <a:r>
              <a:rPr lang="de-DE" dirty="0" err="1"/>
              <a:t>tapis</a:t>
            </a:r>
            <a:r>
              <a:rPr lang="de-DE" dirty="0"/>
              <a:t>, les </a:t>
            </a:r>
            <a:r>
              <a:rPr lang="de-DE" dirty="0" err="1"/>
              <a:t>nattes</a:t>
            </a:r>
            <a:r>
              <a:rPr lang="de-DE" dirty="0"/>
              <a:t> </a:t>
            </a:r>
            <a:r>
              <a:rPr lang="de-DE" dirty="0" err="1"/>
              <a:t>sont</a:t>
            </a:r>
            <a:r>
              <a:rPr lang="de-DE" dirty="0"/>
              <a:t> </a:t>
            </a:r>
            <a:r>
              <a:rPr lang="de-DE" dirty="0" err="1"/>
              <a:t>étalées</a:t>
            </a:r>
            <a:r>
              <a:rPr lang="de-DE" dirty="0"/>
              <a:t> </a:t>
            </a:r>
            <a:r>
              <a:rPr lang="de-DE" dirty="0" err="1"/>
              <a:t>pour</a:t>
            </a:r>
            <a:r>
              <a:rPr lang="de-DE" dirty="0"/>
              <a:t> </a:t>
            </a:r>
            <a:r>
              <a:rPr lang="de-DE" dirty="0" err="1"/>
              <a:t>dormir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Vivre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chambre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xmlns="" id="{1B04CBAA-400C-4ACA-9EF0-7C59B9B6AC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008" y="2276872"/>
            <a:ext cx="6199448" cy="413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17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nature</a:t>
            </a:r>
            <a:r>
              <a:rPr lang="de-DE" dirty="0"/>
              <a:t> diverse et </a:t>
            </a:r>
            <a:r>
              <a:rPr lang="de-DE" dirty="0" err="1"/>
              <a:t>magnifique</a:t>
            </a:r>
            <a:r>
              <a:rPr lang="de-DE" dirty="0"/>
              <a:t> ...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xmlns="" id="{A2BFF768-AEC6-4C9C-B91A-7676C23B68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60" y="1196752"/>
            <a:ext cx="7892222" cy="526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25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...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n'est</a:t>
            </a:r>
            <a:r>
              <a:rPr lang="de-DE" dirty="0"/>
              <a:t> </a:t>
            </a:r>
            <a:r>
              <a:rPr lang="de-DE" dirty="0" err="1"/>
              <a:t>pas</a:t>
            </a:r>
            <a:r>
              <a:rPr lang="de-DE" dirty="0"/>
              <a:t> </a:t>
            </a:r>
            <a:r>
              <a:rPr lang="de-DE" dirty="0" err="1"/>
              <a:t>sans</a:t>
            </a:r>
            <a:r>
              <a:rPr lang="de-DE" dirty="0"/>
              <a:t> </a:t>
            </a:r>
            <a:r>
              <a:rPr lang="de-DE" dirty="0" err="1"/>
              <a:t>rappeler</a:t>
            </a:r>
            <a:r>
              <a:rPr lang="de-DE" dirty="0"/>
              <a:t> la Suisse ...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xmlns="" id="{AD0D96D6-1B1E-4D53-80F1-299116F47B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196752"/>
            <a:ext cx="7891636" cy="526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14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xmlns="" id="{437B320B-9F24-451B-8806-9DB237B14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132856"/>
            <a:ext cx="7704856" cy="349533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dirty="0">
                <a:ea typeface="Calibri" panose="020F0502020204030204" pitchFamily="34" charset="0"/>
                <a:cs typeface="Times New Roman" panose="02020603050405020304" pitchFamily="18" charset="0"/>
              </a:rPr>
              <a:t>«Das harte Land der Berge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dirty="0">
                <a:ea typeface="Calibri" panose="020F0502020204030204" pitchFamily="34" charset="0"/>
                <a:cs typeface="Times New Roman" panose="02020603050405020304" pitchFamily="18" charset="0"/>
              </a:rPr>
              <a:t>  hat mein weiches Herz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dirty="0">
                <a:ea typeface="Calibri" panose="020F0502020204030204" pitchFamily="34" charset="0"/>
                <a:cs typeface="Times New Roman" panose="02020603050405020304" pitchFamily="18" charset="0"/>
              </a:rPr>
              <a:t>  geschaffen»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CH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1800" dirty="0"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de-CH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Loiq</a:t>
            </a:r>
            <a:r>
              <a:rPr lang="de-CH" sz="1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1800" dirty="0" err="1">
                <a:ea typeface="Calibri" panose="020F0502020204030204" pitchFamily="34" charset="0"/>
                <a:cs typeface="Times New Roman" panose="02020603050405020304" pitchFamily="18" charset="0"/>
              </a:rPr>
              <a:t>Scherali</a:t>
            </a:r>
            <a:r>
              <a:rPr lang="de-CH" sz="1800" dirty="0">
                <a:ea typeface="Calibri" panose="020F0502020204030204" pitchFamily="34" charset="0"/>
                <a:cs typeface="Times New Roman" panose="02020603050405020304" pitchFamily="18" charset="0"/>
              </a:rPr>
              <a:t>        1941-2000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de-CH" sz="6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1">
            <a:extLst>
              <a:ext uri="{FF2B5EF4-FFF2-40B4-BE49-F238E27FC236}">
                <a16:creationId xmlns:a16="http://schemas.microsoft.com/office/drawing/2014/main" xmlns="" id="{C04CEB4A-1B5A-493F-B606-65405D6B4A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796" y="1124744"/>
            <a:ext cx="3104660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10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... et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semble</a:t>
            </a:r>
            <a:r>
              <a:rPr lang="de-DE" dirty="0"/>
              <a:t> </a:t>
            </a:r>
            <a:r>
              <a:rPr lang="de-DE" dirty="0" err="1"/>
              <a:t>souvent</a:t>
            </a:r>
            <a:r>
              <a:rPr lang="de-DE" dirty="0"/>
              <a:t> </a:t>
            </a:r>
            <a:r>
              <a:rPr lang="de-DE" dirty="0" err="1"/>
              <a:t>sans</a:t>
            </a:r>
            <a:r>
              <a:rPr lang="de-DE" dirty="0"/>
              <a:t> </a:t>
            </a:r>
            <a:r>
              <a:rPr lang="de-DE" dirty="0" err="1"/>
              <a:t>fin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xmlns="" id="{ADEBF1E3-629D-40B1-B5E4-4AB33D2F7A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268760"/>
            <a:ext cx="4104456" cy="2736304"/>
          </a:xfrm>
          <a:prstGeom prst="rect">
            <a:avLst/>
          </a:prstGeom>
        </p:spPr>
      </p:pic>
      <p:pic>
        <p:nvPicPr>
          <p:cNvPr id="9" name="Grafik 2">
            <a:extLst>
              <a:ext uri="{FF2B5EF4-FFF2-40B4-BE49-F238E27FC236}">
                <a16:creationId xmlns:a16="http://schemas.microsoft.com/office/drawing/2014/main" xmlns="" id="{BEA1B296-BA51-44AF-99BB-9D152E1918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645024"/>
            <a:ext cx="4219228" cy="2812819"/>
          </a:xfrm>
          <a:prstGeom prst="rect">
            <a:avLst/>
          </a:prstGeom>
        </p:spPr>
      </p:pic>
      <p:pic>
        <p:nvPicPr>
          <p:cNvPr id="2" name="Bild 1" descr="IMG_351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4293096"/>
            <a:ext cx="2880320" cy="216024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79512" y="317290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L'eau</a:t>
            </a:r>
            <a:r>
              <a:rPr lang="de-DE" sz="2000" dirty="0"/>
              <a:t> </a:t>
            </a:r>
            <a:r>
              <a:rPr lang="de-DE" sz="2000" dirty="0" err="1"/>
              <a:t>souterraine</a:t>
            </a:r>
            <a:r>
              <a:rPr lang="de-DE" sz="2000" dirty="0"/>
              <a:t> de la </a:t>
            </a:r>
            <a:r>
              <a:rPr lang="de-DE" sz="2000" dirty="0" err="1"/>
              <a:t>pompe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574029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0363" indent="-360363"/>
            <a:r>
              <a:rPr lang="de-DE" dirty="0"/>
              <a:t>Son </a:t>
            </a:r>
            <a:r>
              <a:rPr lang="de-DE" dirty="0" err="1"/>
              <a:t>peuple</a:t>
            </a:r>
            <a:r>
              <a:rPr lang="de-DE" dirty="0"/>
              <a:t> </a:t>
            </a:r>
            <a:r>
              <a:rPr lang="de-DE" dirty="0" err="1"/>
              <a:t>aimable</a:t>
            </a:r>
            <a:r>
              <a:rPr lang="de-DE" dirty="0"/>
              <a:t> et </a:t>
            </a:r>
            <a:r>
              <a:rPr lang="de-DE" dirty="0" err="1"/>
              <a:t>hospitalier</a:t>
            </a:r>
            <a:endParaRPr lang="de-DE" dirty="0"/>
          </a:p>
          <a:p>
            <a:pPr marL="623888" indent="-260350"/>
            <a:r>
              <a:rPr lang="de-DE" sz="1800" dirty="0"/>
              <a:t>Dans de </a:t>
            </a:r>
            <a:r>
              <a:rPr lang="de-DE" sz="1800" dirty="0" err="1"/>
              <a:t>nombreux</a:t>
            </a:r>
            <a:r>
              <a:rPr lang="de-DE" sz="1800" dirty="0"/>
              <a:t> </a:t>
            </a:r>
            <a:r>
              <a:rPr lang="de-DE" sz="1800" dirty="0" err="1"/>
              <a:t>villages</a:t>
            </a:r>
            <a:r>
              <a:rPr lang="de-DE" sz="1800" dirty="0"/>
              <a:t>, </a:t>
            </a:r>
            <a:r>
              <a:rPr lang="de-DE" sz="1800" dirty="0" err="1"/>
              <a:t>ils</a:t>
            </a:r>
            <a:r>
              <a:rPr lang="de-DE" sz="1800" dirty="0"/>
              <a:t> </a:t>
            </a:r>
            <a:r>
              <a:rPr lang="de-DE" sz="1800" dirty="0" err="1"/>
              <a:t>vivent</a:t>
            </a:r>
            <a:r>
              <a:rPr lang="de-DE" sz="1800" dirty="0"/>
              <a:t> </a:t>
            </a:r>
            <a:r>
              <a:rPr lang="de-DE" sz="1800" dirty="0" err="1"/>
              <a:t>simplement</a:t>
            </a:r>
            <a:r>
              <a:rPr lang="de-DE" sz="1800" dirty="0"/>
              <a:t>, </a:t>
            </a:r>
            <a:r>
              <a:rPr lang="de-DE" sz="1800" dirty="0" err="1"/>
              <a:t>sans</a:t>
            </a:r>
            <a:r>
              <a:rPr lang="de-DE" sz="1800" dirty="0"/>
              <a:t> </a:t>
            </a:r>
            <a:r>
              <a:rPr lang="de-DE" sz="1800" dirty="0" err="1"/>
              <a:t>électricité</a:t>
            </a:r>
            <a:r>
              <a:rPr lang="de-DE" sz="1800" dirty="0"/>
              <a:t> et </a:t>
            </a:r>
            <a:r>
              <a:rPr lang="de-DE" sz="1800" dirty="0" err="1"/>
              <a:t>sans</a:t>
            </a:r>
            <a:r>
              <a:rPr lang="de-DE" sz="1800" dirty="0"/>
              <a:t> </a:t>
            </a:r>
            <a:r>
              <a:rPr lang="de-DE" sz="1800" dirty="0" err="1"/>
              <a:t>eau</a:t>
            </a:r>
            <a:r>
              <a:rPr lang="de-DE" sz="1800" dirty="0"/>
              <a:t> courante (et si </a:t>
            </a:r>
            <a:r>
              <a:rPr lang="de-DE" sz="1800" dirty="0" err="1"/>
              <a:t>c'est</a:t>
            </a:r>
            <a:r>
              <a:rPr lang="de-DE" sz="1800" dirty="0"/>
              <a:t> le </a:t>
            </a:r>
            <a:r>
              <a:rPr lang="de-DE" sz="1800" dirty="0" err="1"/>
              <a:t>cas</a:t>
            </a:r>
            <a:r>
              <a:rPr lang="de-DE" sz="1800" dirty="0"/>
              <a:t>, </a:t>
            </a:r>
            <a:r>
              <a:rPr lang="de-DE" sz="1800" dirty="0" err="1"/>
              <a:t>avec</a:t>
            </a:r>
            <a:r>
              <a:rPr lang="de-DE" sz="1800" dirty="0"/>
              <a:t> </a:t>
            </a:r>
            <a:r>
              <a:rPr lang="de-DE" sz="1800" dirty="0" err="1"/>
              <a:t>un</a:t>
            </a:r>
            <a:r>
              <a:rPr lang="de-DE" sz="1800" dirty="0"/>
              <a:t> </a:t>
            </a:r>
            <a:r>
              <a:rPr lang="de-DE" sz="1800" dirty="0" err="1"/>
              <a:t>seul</a:t>
            </a:r>
            <a:r>
              <a:rPr lang="de-DE" sz="1800" dirty="0"/>
              <a:t> </a:t>
            </a:r>
            <a:r>
              <a:rPr lang="de-DE" sz="1800" dirty="0" err="1"/>
              <a:t>petit</a:t>
            </a:r>
            <a:r>
              <a:rPr lang="de-DE" sz="1800" dirty="0"/>
              <a:t> </a:t>
            </a:r>
            <a:r>
              <a:rPr lang="de-DE" sz="1800" dirty="0" err="1"/>
              <a:t>puit</a:t>
            </a:r>
            <a:r>
              <a:rPr lang="de-DE" sz="1800" dirty="0"/>
              <a:t>)</a:t>
            </a:r>
          </a:p>
          <a:p>
            <a:pPr marL="623888" lvl="3" indent="-263525">
              <a:buFont typeface="Arial"/>
              <a:buChar char="•"/>
            </a:pPr>
            <a:r>
              <a:rPr lang="de-DE" dirty="0"/>
              <a:t>les </a:t>
            </a:r>
            <a:r>
              <a:rPr lang="de-DE" dirty="0" err="1"/>
              <a:t>voitures</a:t>
            </a:r>
            <a:r>
              <a:rPr lang="de-DE" dirty="0"/>
              <a:t> et les </a:t>
            </a:r>
            <a:r>
              <a:rPr lang="de-DE" dirty="0" err="1"/>
              <a:t>machines</a:t>
            </a:r>
            <a:r>
              <a:rPr lang="de-DE" dirty="0"/>
              <a:t> simples (</a:t>
            </a:r>
            <a:r>
              <a:rPr lang="de-DE" dirty="0" err="1"/>
              <a:t>s‘ils</a:t>
            </a:r>
            <a:r>
              <a:rPr lang="de-DE" dirty="0"/>
              <a:t> en </a:t>
            </a:r>
            <a:r>
              <a:rPr lang="de-DE" dirty="0" err="1"/>
              <a:t>ont</a:t>
            </a:r>
            <a:r>
              <a:rPr lang="de-DE" dirty="0"/>
              <a:t>) </a:t>
            </a:r>
            <a:r>
              <a:rPr lang="de-DE" dirty="0" err="1"/>
              <a:t>qu'ils</a:t>
            </a:r>
            <a:r>
              <a:rPr lang="de-DE" dirty="0"/>
              <a:t> </a:t>
            </a:r>
            <a:r>
              <a:rPr lang="de-DE" dirty="0" err="1"/>
              <a:t>réparent</a:t>
            </a:r>
            <a:r>
              <a:rPr lang="de-DE" dirty="0"/>
              <a:t> </a:t>
            </a:r>
            <a:r>
              <a:rPr lang="de-DE" dirty="0" err="1"/>
              <a:t>avec</a:t>
            </a:r>
            <a:r>
              <a:rPr lang="de-DE" dirty="0"/>
              <a:t> les </a:t>
            </a:r>
            <a:r>
              <a:rPr lang="de-DE" dirty="0" err="1"/>
              <a:t>moyens</a:t>
            </a:r>
            <a:r>
              <a:rPr lang="de-DE" dirty="0"/>
              <a:t> les plus simples</a:t>
            </a:r>
          </a:p>
          <a:p>
            <a:pPr marL="623888" lvl="3" indent="-263525">
              <a:buFont typeface="Arial"/>
              <a:buChar char="•"/>
            </a:pPr>
            <a:r>
              <a:rPr lang="de-DE" dirty="0"/>
              <a:t>Sa </a:t>
            </a:r>
            <a:r>
              <a:rPr lang="de-DE" dirty="0" err="1"/>
              <a:t>nature</a:t>
            </a:r>
            <a:r>
              <a:rPr lang="de-DE" dirty="0"/>
              <a:t> grandiose, </a:t>
            </a:r>
            <a:r>
              <a:rPr lang="de-DE" dirty="0" err="1"/>
              <a:t>encore</a:t>
            </a:r>
            <a:r>
              <a:rPr lang="de-DE" dirty="0"/>
              <a:t> </a:t>
            </a:r>
            <a:r>
              <a:rPr lang="de-DE" dirty="0" err="1"/>
              <a:t>largement</a:t>
            </a:r>
            <a:r>
              <a:rPr lang="de-DE" dirty="0"/>
              <a:t> </a:t>
            </a:r>
            <a:r>
              <a:rPr lang="de-DE" dirty="0" err="1"/>
              <a:t>vierge</a:t>
            </a:r>
            <a:endParaRPr lang="de-DE" dirty="0"/>
          </a:p>
          <a:p>
            <a:pPr marL="360363" indent="-360363"/>
            <a:r>
              <a:rPr lang="de-DE" dirty="0" err="1"/>
              <a:t>L'étroite</a:t>
            </a:r>
            <a:r>
              <a:rPr lang="de-DE" dirty="0"/>
              <a:t> </a:t>
            </a:r>
            <a:r>
              <a:rPr lang="de-DE" dirty="0" err="1"/>
              <a:t>relation</a:t>
            </a:r>
            <a:r>
              <a:rPr lang="de-DE" dirty="0"/>
              <a:t> </a:t>
            </a:r>
            <a:r>
              <a:rPr lang="de-DE" dirty="0" err="1"/>
              <a:t>linguistique</a:t>
            </a:r>
            <a:r>
              <a:rPr lang="de-DE" dirty="0"/>
              <a:t>, </a:t>
            </a:r>
            <a:r>
              <a:rPr lang="de-DE" dirty="0" err="1"/>
              <a:t>culturelle</a:t>
            </a:r>
            <a:r>
              <a:rPr lang="de-DE" dirty="0"/>
              <a:t> et </a:t>
            </a:r>
            <a:r>
              <a:rPr lang="de-DE" dirty="0" err="1"/>
              <a:t>ethnique</a:t>
            </a:r>
            <a:r>
              <a:rPr lang="de-DE" dirty="0"/>
              <a:t> </a:t>
            </a:r>
            <a:r>
              <a:rPr lang="de-DE" dirty="0" err="1"/>
              <a:t>avec</a:t>
            </a:r>
            <a:r>
              <a:rPr lang="de-DE" dirty="0"/>
              <a:t> les </a:t>
            </a:r>
            <a:r>
              <a:rPr lang="de-DE" dirty="0" err="1"/>
              <a:t>Persans</a:t>
            </a:r>
            <a:r>
              <a:rPr lang="de-DE" dirty="0"/>
              <a:t> - la </a:t>
            </a:r>
            <a:r>
              <a:rPr lang="de-DE" dirty="0" err="1"/>
              <a:t>langue</a:t>
            </a:r>
            <a:r>
              <a:rPr lang="de-DE" dirty="0"/>
              <a:t> nationale </a:t>
            </a:r>
            <a:r>
              <a:rPr lang="de-DE" dirty="0" err="1"/>
              <a:t>est</a:t>
            </a:r>
            <a:r>
              <a:rPr lang="de-DE" dirty="0"/>
              <a:t> le </a:t>
            </a:r>
            <a:r>
              <a:rPr lang="de-DE" dirty="0" err="1"/>
              <a:t>tadjik</a:t>
            </a:r>
            <a:r>
              <a:rPr lang="de-DE" dirty="0"/>
              <a:t> (</a:t>
            </a:r>
            <a:r>
              <a:rPr lang="de-DE" dirty="0" err="1"/>
              <a:t>dialecte</a:t>
            </a:r>
            <a:r>
              <a:rPr lang="de-DE" dirty="0"/>
              <a:t> du </a:t>
            </a:r>
            <a:r>
              <a:rPr lang="de-DE" dirty="0" err="1"/>
              <a:t>farsi</a:t>
            </a:r>
            <a:r>
              <a:rPr lang="de-DE" dirty="0"/>
              <a:t>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Ce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fait</a:t>
            </a:r>
            <a:r>
              <a:rPr lang="de-DE" dirty="0"/>
              <a:t> </a:t>
            </a:r>
            <a:r>
              <a:rPr lang="de-DE" dirty="0" err="1"/>
              <a:t>ce</a:t>
            </a:r>
            <a:r>
              <a:rPr lang="de-DE" dirty="0"/>
              <a:t> </a:t>
            </a:r>
            <a:r>
              <a:rPr lang="de-DE" dirty="0" err="1"/>
              <a:t>pays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4050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Exportation</a:t>
            </a:r>
            <a:r>
              <a:rPr lang="de-DE" dirty="0"/>
              <a:t> </a:t>
            </a:r>
            <a:r>
              <a:rPr lang="de-DE" dirty="0" err="1"/>
              <a:t>d'aluminium</a:t>
            </a:r>
            <a:r>
              <a:rPr lang="de-DE" dirty="0"/>
              <a:t> et </a:t>
            </a:r>
            <a:r>
              <a:rPr lang="de-DE" dirty="0" err="1"/>
              <a:t>d'électricité</a:t>
            </a:r>
            <a:r>
              <a:rPr lang="de-DE" dirty="0"/>
              <a:t> (</a:t>
            </a:r>
            <a:r>
              <a:rPr lang="de-DE" dirty="0" err="1"/>
              <a:t>barrage</a:t>
            </a:r>
            <a:r>
              <a:rPr lang="de-DE" dirty="0"/>
              <a:t> de </a:t>
            </a:r>
            <a:r>
              <a:rPr lang="de-DE" dirty="0" err="1"/>
              <a:t>Nurek</a:t>
            </a:r>
            <a:r>
              <a:rPr lang="de-DE" dirty="0"/>
              <a:t>)</a:t>
            </a:r>
          </a:p>
          <a:p>
            <a:r>
              <a:rPr lang="de-DE" dirty="0"/>
              <a:t>Les </a:t>
            </a:r>
            <a:r>
              <a:rPr lang="de-DE" dirty="0" err="1"/>
              <a:t>envois</a:t>
            </a:r>
            <a:r>
              <a:rPr lang="de-DE" dirty="0"/>
              <a:t> de </a:t>
            </a:r>
            <a:r>
              <a:rPr lang="de-DE" dirty="0" err="1"/>
              <a:t>fonds</a:t>
            </a:r>
            <a:r>
              <a:rPr lang="de-DE" dirty="0"/>
              <a:t> des </a:t>
            </a:r>
            <a:r>
              <a:rPr lang="de-DE" dirty="0" err="1"/>
              <a:t>près</a:t>
            </a:r>
            <a:r>
              <a:rPr lang="de-DE" dirty="0"/>
              <a:t> </a:t>
            </a:r>
            <a:r>
              <a:rPr lang="de-DE" dirty="0" err="1"/>
              <a:t>d'un</a:t>
            </a:r>
            <a:r>
              <a:rPr lang="de-DE" dirty="0"/>
              <a:t> </a:t>
            </a:r>
            <a:r>
              <a:rPr lang="de-DE" dirty="0" err="1"/>
              <a:t>million</a:t>
            </a:r>
            <a:r>
              <a:rPr lang="de-DE" dirty="0"/>
              <a:t> de </a:t>
            </a:r>
            <a:r>
              <a:rPr lang="de-DE" dirty="0" err="1"/>
              <a:t>citoyens</a:t>
            </a:r>
            <a:r>
              <a:rPr lang="de-DE" dirty="0"/>
              <a:t> </a:t>
            </a:r>
            <a:r>
              <a:rPr lang="de-DE" dirty="0" err="1"/>
              <a:t>étrangers</a:t>
            </a:r>
            <a:r>
              <a:rPr lang="de-DE" dirty="0"/>
              <a:t> vivant en </a:t>
            </a:r>
            <a:r>
              <a:rPr lang="de-DE" dirty="0" err="1"/>
              <a:t>Russie</a:t>
            </a:r>
            <a:r>
              <a:rPr lang="de-DE" dirty="0"/>
              <a:t> </a:t>
            </a:r>
            <a:r>
              <a:rPr lang="de-DE" dirty="0" err="1"/>
              <a:t>représentent</a:t>
            </a:r>
            <a:r>
              <a:rPr lang="de-DE" dirty="0"/>
              <a:t> </a:t>
            </a:r>
            <a:r>
              <a:rPr lang="de-DE" dirty="0" err="1"/>
              <a:t>près</a:t>
            </a:r>
            <a:r>
              <a:rPr lang="de-DE" dirty="0"/>
              <a:t> de 50 % de la </a:t>
            </a:r>
            <a:r>
              <a:rPr lang="de-DE" dirty="0" err="1"/>
              <a:t>production</a:t>
            </a:r>
            <a:r>
              <a:rPr lang="de-DE" dirty="0"/>
              <a:t> </a:t>
            </a:r>
            <a:r>
              <a:rPr lang="de-DE" dirty="0" err="1"/>
              <a:t>économique</a:t>
            </a:r>
            <a:endParaRPr lang="de-DE" dirty="0"/>
          </a:p>
          <a:p>
            <a:r>
              <a:rPr lang="de-DE" dirty="0"/>
              <a:t>De </a:t>
            </a:r>
            <a:r>
              <a:rPr lang="de-DE" dirty="0" err="1"/>
              <a:t>l'exploitation</a:t>
            </a:r>
            <a:r>
              <a:rPr lang="de-DE" dirty="0"/>
              <a:t> </a:t>
            </a:r>
            <a:r>
              <a:rPr lang="de-DE" dirty="0" err="1"/>
              <a:t>minière</a:t>
            </a:r>
            <a:r>
              <a:rPr lang="de-DE" dirty="0"/>
              <a:t>, de la </a:t>
            </a:r>
            <a:r>
              <a:rPr lang="de-DE" dirty="0" err="1"/>
              <a:t>transformation</a:t>
            </a:r>
            <a:r>
              <a:rPr lang="de-DE" dirty="0"/>
              <a:t> des </a:t>
            </a:r>
            <a:r>
              <a:rPr lang="de-DE" dirty="0" err="1"/>
              <a:t>métaux</a:t>
            </a:r>
            <a:r>
              <a:rPr lang="de-DE" dirty="0"/>
              <a:t> et de </a:t>
            </a:r>
            <a:r>
              <a:rPr lang="de-DE" dirty="0" err="1"/>
              <a:t>l'agriculture</a:t>
            </a:r>
            <a:endParaRPr lang="de-DE" dirty="0"/>
          </a:p>
          <a:p>
            <a:r>
              <a:rPr lang="de-DE" dirty="0" err="1"/>
              <a:t>L'agriculture</a:t>
            </a:r>
            <a:r>
              <a:rPr lang="de-DE" dirty="0"/>
              <a:t> </a:t>
            </a:r>
            <a:r>
              <a:rPr lang="de-DE" dirty="0" err="1"/>
              <a:t>reste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secteur</a:t>
            </a:r>
            <a:r>
              <a:rPr lang="de-DE" dirty="0"/>
              <a:t> </a:t>
            </a:r>
            <a:r>
              <a:rPr lang="de-DE" dirty="0" err="1"/>
              <a:t>économique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(</a:t>
            </a:r>
            <a:r>
              <a:rPr lang="de-DE" dirty="0" err="1"/>
              <a:t>autosuffisant</a:t>
            </a:r>
            <a:r>
              <a:rPr lang="de-DE" dirty="0"/>
              <a:t>), </a:t>
            </a:r>
            <a:r>
              <a:rPr lang="de-DE" dirty="0" err="1"/>
              <a:t>mais</a:t>
            </a:r>
            <a:r>
              <a:rPr lang="de-DE" dirty="0"/>
              <a:t> </a:t>
            </a:r>
            <a:r>
              <a:rPr lang="de-DE" dirty="0" err="1"/>
              <a:t>contribue</a:t>
            </a:r>
            <a:r>
              <a:rPr lang="de-DE" dirty="0"/>
              <a:t> </a:t>
            </a:r>
            <a:r>
              <a:rPr lang="de-DE" dirty="0" err="1"/>
              <a:t>peu</a:t>
            </a:r>
            <a:r>
              <a:rPr lang="de-DE" dirty="0"/>
              <a:t> au PIB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 </a:t>
            </a:r>
            <a:r>
              <a:rPr lang="de-DE" dirty="0" err="1"/>
              <a:t>quoi</a:t>
            </a:r>
            <a:r>
              <a:rPr lang="de-DE" dirty="0"/>
              <a:t> </a:t>
            </a:r>
            <a:r>
              <a:rPr lang="de-DE" dirty="0" err="1"/>
              <a:t>vit-il</a:t>
            </a:r>
            <a:r>
              <a:rPr lang="de-DE" dirty="0"/>
              <a:t> 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5069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Production</a:t>
            </a:r>
            <a:r>
              <a:rPr lang="de-DE" dirty="0"/>
              <a:t> </a:t>
            </a:r>
            <a:r>
              <a:rPr lang="de-DE" dirty="0" err="1"/>
              <a:t>économique</a:t>
            </a:r>
            <a:r>
              <a:rPr lang="de-DE" dirty="0"/>
              <a:t> : le </a:t>
            </a:r>
            <a:r>
              <a:rPr lang="de-DE" dirty="0" err="1"/>
              <a:t>Tadjikistan</a:t>
            </a:r>
            <a:r>
              <a:rPr lang="de-DE" dirty="0"/>
              <a:t> </a:t>
            </a:r>
            <a:r>
              <a:rPr lang="de-DE" dirty="0" err="1"/>
              <a:t>est</a:t>
            </a:r>
            <a:r>
              <a:rPr lang="de-DE" dirty="0"/>
              <a:t> </a:t>
            </a:r>
            <a:r>
              <a:rPr lang="de-DE" dirty="0" err="1"/>
              <a:t>l'un</a:t>
            </a:r>
            <a:r>
              <a:rPr lang="de-DE" dirty="0"/>
              <a:t> des </a:t>
            </a:r>
            <a:r>
              <a:rPr lang="de-DE" dirty="0" err="1"/>
              <a:t>pays</a:t>
            </a:r>
            <a:r>
              <a:rPr lang="de-DE" dirty="0"/>
              <a:t> les plus </a:t>
            </a:r>
            <a:r>
              <a:rPr lang="de-DE" dirty="0" err="1"/>
              <a:t>pauvres</a:t>
            </a:r>
            <a:r>
              <a:rPr lang="de-DE" dirty="0"/>
              <a:t> du </a:t>
            </a:r>
            <a:r>
              <a:rPr lang="de-DE" dirty="0" err="1"/>
              <a:t>monde</a:t>
            </a:r>
            <a:endParaRPr lang="de-DE" dirty="0"/>
          </a:p>
          <a:p>
            <a:r>
              <a:rPr lang="de-DE" dirty="0" err="1"/>
              <a:t>République</a:t>
            </a:r>
            <a:r>
              <a:rPr lang="de-DE" dirty="0"/>
              <a:t> </a:t>
            </a:r>
            <a:r>
              <a:rPr lang="de-DE" dirty="0" err="1"/>
              <a:t>présidentielle</a:t>
            </a:r>
            <a:r>
              <a:rPr lang="de-DE" dirty="0"/>
              <a:t> </a:t>
            </a:r>
            <a:r>
              <a:rPr lang="de-DE" dirty="0" err="1"/>
              <a:t>démocratique</a:t>
            </a:r>
            <a:r>
              <a:rPr lang="de-DE" dirty="0"/>
              <a:t> (</a:t>
            </a:r>
            <a:r>
              <a:rPr lang="de-DE" dirty="0" err="1"/>
              <a:t>sur</a:t>
            </a:r>
            <a:r>
              <a:rPr lang="de-DE" dirty="0"/>
              <a:t> le </a:t>
            </a:r>
            <a:r>
              <a:rPr lang="de-DE" dirty="0" err="1"/>
              <a:t>papier</a:t>
            </a:r>
            <a:r>
              <a:rPr lang="de-DE" dirty="0"/>
              <a:t>), </a:t>
            </a:r>
            <a:r>
              <a:rPr lang="de-DE" dirty="0" err="1"/>
              <a:t>répressive</a:t>
            </a:r>
            <a:r>
              <a:rPr lang="de-DE" dirty="0"/>
              <a:t>, </a:t>
            </a:r>
            <a:r>
              <a:rPr lang="de-DE" dirty="0" err="1"/>
              <a:t>avec</a:t>
            </a:r>
            <a:r>
              <a:rPr lang="de-DE" dirty="0"/>
              <a:t> </a:t>
            </a:r>
            <a:r>
              <a:rPr lang="de-DE" dirty="0" err="1"/>
              <a:t>une</a:t>
            </a:r>
            <a:r>
              <a:rPr lang="de-DE" dirty="0"/>
              <a:t> </a:t>
            </a:r>
            <a:r>
              <a:rPr lang="de-DE" dirty="0" err="1"/>
              <a:t>administration</a:t>
            </a:r>
            <a:r>
              <a:rPr lang="de-DE" dirty="0"/>
              <a:t> </a:t>
            </a:r>
            <a:r>
              <a:rPr lang="de-DE" dirty="0" err="1"/>
              <a:t>corrompue</a:t>
            </a:r>
            <a:r>
              <a:rPr lang="de-DE" dirty="0"/>
              <a:t> : </a:t>
            </a:r>
            <a:r>
              <a:rPr lang="de-DE" dirty="0" err="1"/>
              <a:t>peu</a:t>
            </a:r>
            <a:r>
              <a:rPr lang="de-DE" dirty="0"/>
              <a:t> </a:t>
            </a:r>
            <a:r>
              <a:rPr lang="de-DE" dirty="0" err="1"/>
              <a:t>ont</a:t>
            </a:r>
            <a:r>
              <a:rPr lang="de-DE" dirty="0"/>
              <a:t> le </a:t>
            </a:r>
            <a:r>
              <a:rPr lang="de-DE" dirty="0" err="1"/>
              <a:t>pouvoir</a:t>
            </a:r>
            <a:r>
              <a:rPr lang="de-DE" dirty="0"/>
              <a:t> et </a:t>
            </a:r>
            <a:r>
              <a:rPr lang="de-DE" dirty="0" err="1"/>
              <a:t>l'argent</a:t>
            </a:r>
            <a:endParaRPr lang="de-DE" dirty="0"/>
          </a:p>
          <a:p>
            <a:r>
              <a:rPr lang="de-DE" dirty="0"/>
              <a:t>En </a:t>
            </a:r>
            <a:r>
              <a:rPr lang="de-DE" dirty="0" err="1"/>
              <a:t>dehors</a:t>
            </a:r>
            <a:r>
              <a:rPr lang="de-DE" dirty="0"/>
              <a:t> de </a:t>
            </a:r>
            <a:r>
              <a:rPr lang="de-DE" dirty="0" err="1"/>
              <a:t>Douchanbé</a:t>
            </a:r>
            <a:r>
              <a:rPr lang="de-DE" dirty="0"/>
              <a:t>, </a:t>
            </a:r>
            <a:r>
              <a:rPr lang="de-DE" dirty="0" err="1"/>
              <a:t>l'approvisionnement</a:t>
            </a:r>
            <a:r>
              <a:rPr lang="de-DE" dirty="0"/>
              <a:t> en </a:t>
            </a:r>
            <a:r>
              <a:rPr lang="de-DE" dirty="0" err="1"/>
              <a:t>eau</a:t>
            </a:r>
            <a:r>
              <a:rPr lang="de-DE" dirty="0"/>
              <a:t> et en </a:t>
            </a:r>
            <a:r>
              <a:rPr lang="de-DE" dirty="0" err="1"/>
              <a:t>électricité</a:t>
            </a:r>
            <a:r>
              <a:rPr lang="de-DE" dirty="0"/>
              <a:t> </a:t>
            </a:r>
            <a:r>
              <a:rPr lang="de-DE" dirty="0" err="1"/>
              <a:t>n'est</a:t>
            </a:r>
            <a:r>
              <a:rPr lang="de-DE" dirty="0"/>
              <a:t> </a:t>
            </a:r>
            <a:r>
              <a:rPr lang="de-DE" dirty="0" err="1"/>
              <a:t>pas</a:t>
            </a:r>
            <a:r>
              <a:rPr lang="de-DE" dirty="0"/>
              <a:t> </a:t>
            </a:r>
            <a:r>
              <a:rPr lang="de-DE" dirty="0" err="1"/>
              <a:t>assuré</a:t>
            </a:r>
            <a:r>
              <a:rPr lang="de-DE" dirty="0"/>
              <a:t> - Les </a:t>
            </a:r>
            <a:r>
              <a:rPr lang="de-DE" dirty="0" err="1"/>
              <a:t>eaux</a:t>
            </a:r>
            <a:r>
              <a:rPr lang="de-DE" dirty="0"/>
              <a:t> </a:t>
            </a:r>
            <a:r>
              <a:rPr lang="de-DE" dirty="0" err="1"/>
              <a:t>usées</a:t>
            </a:r>
            <a:r>
              <a:rPr lang="de-DE" dirty="0"/>
              <a:t> </a:t>
            </a:r>
            <a:r>
              <a:rPr lang="de-DE" dirty="0" err="1"/>
              <a:t>s'infiltrent</a:t>
            </a:r>
            <a:endParaRPr lang="de-DE" dirty="0"/>
          </a:p>
          <a:p>
            <a:r>
              <a:rPr lang="de-DE" dirty="0" err="1"/>
              <a:t>Deuxième</a:t>
            </a:r>
            <a:r>
              <a:rPr lang="de-DE" dirty="0"/>
              <a:t> </a:t>
            </a:r>
            <a:r>
              <a:rPr lang="de-DE" dirty="0" err="1"/>
              <a:t>taux</a:t>
            </a:r>
            <a:r>
              <a:rPr lang="de-DE" dirty="0"/>
              <a:t> de </a:t>
            </a:r>
            <a:r>
              <a:rPr lang="de-DE" dirty="0" err="1"/>
              <a:t>maladies</a:t>
            </a:r>
            <a:r>
              <a:rPr lang="de-DE" dirty="0"/>
              <a:t> </a:t>
            </a:r>
            <a:r>
              <a:rPr lang="de-DE" dirty="0" err="1"/>
              <a:t>diarrhéiques</a:t>
            </a:r>
            <a:r>
              <a:rPr lang="de-DE" dirty="0"/>
              <a:t>, </a:t>
            </a:r>
            <a:r>
              <a:rPr lang="de-DE" dirty="0" err="1"/>
              <a:t>neuvième</a:t>
            </a:r>
            <a:r>
              <a:rPr lang="de-DE" dirty="0"/>
              <a:t> </a:t>
            </a:r>
            <a:r>
              <a:rPr lang="de-DE" dirty="0" err="1"/>
              <a:t>taux</a:t>
            </a:r>
            <a:r>
              <a:rPr lang="de-DE" dirty="0"/>
              <a:t> de </a:t>
            </a:r>
            <a:r>
              <a:rPr lang="de-DE" dirty="0" err="1"/>
              <a:t>mortalité</a:t>
            </a:r>
            <a:r>
              <a:rPr lang="de-DE" dirty="0"/>
              <a:t> </a:t>
            </a:r>
            <a:r>
              <a:rPr lang="de-DE" dirty="0" err="1"/>
              <a:t>diarrhéique</a:t>
            </a:r>
            <a:r>
              <a:rPr lang="de-DE" dirty="0"/>
              <a:t> le plus </a:t>
            </a:r>
            <a:r>
              <a:rPr lang="de-DE" dirty="0" err="1"/>
              <a:t>élevé</a:t>
            </a:r>
            <a:r>
              <a:rPr lang="de-DE" dirty="0"/>
              <a:t> au </a:t>
            </a:r>
            <a:r>
              <a:rPr lang="de-DE" dirty="0" err="1"/>
              <a:t>monde</a:t>
            </a:r>
            <a:endParaRPr lang="de-DE" dirty="0"/>
          </a:p>
          <a:p>
            <a:r>
              <a:rPr lang="de-DE" dirty="0"/>
              <a:t>Des </a:t>
            </a:r>
            <a:r>
              <a:rPr lang="de-DE" dirty="0" err="1"/>
              <a:t>soins</a:t>
            </a:r>
            <a:r>
              <a:rPr lang="de-DE" dirty="0"/>
              <a:t> de </a:t>
            </a:r>
            <a:r>
              <a:rPr lang="de-DE" dirty="0" err="1"/>
              <a:t>santé</a:t>
            </a:r>
            <a:r>
              <a:rPr lang="de-DE" dirty="0"/>
              <a:t> en </a:t>
            </a:r>
            <a:r>
              <a:rPr lang="de-DE" dirty="0" err="1"/>
              <a:t>retard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Ce</a:t>
            </a:r>
            <a:r>
              <a:rPr lang="de-DE" dirty="0"/>
              <a:t> </a:t>
            </a:r>
            <a:r>
              <a:rPr lang="de-DE" dirty="0" err="1"/>
              <a:t>qui</a:t>
            </a:r>
            <a:r>
              <a:rPr lang="de-DE" dirty="0"/>
              <a:t> manque à </a:t>
            </a:r>
            <a:r>
              <a:rPr lang="de-DE" dirty="0" err="1"/>
              <a:t>ce</a:t>
            </a:r>
            <a:r>
              <a:rPr lang="de-DE" dirty="0"/>
              <a:t> </a:t>
            </a:r>
            <a:r>
              <a:rPr lang="de-DE" dirty="0" err="1"/>
              <a:t>pays</a:t>
            </a:r>
            <a:r>
              <a:rPr lang="de-DE" dirty="0"/>
              <a:t>, </a:t>
            </a:r>
            <a:r>
              <a:rPr lang="de-DE" dirty="0" err="1"/>
              <a:t>ce</a:t>
            </a:r>
            <a:r>
              <a:rPr lang="de-DE" dirty="0"/>
              <a:t> </a:t>
            </a:r>
            <a:r>
              <a:rPr lang="de-DE" dirty="0" err="1"/>
              <a:t>dont</a:t>
            </a:r>
            <a:r>
              <a:rPr lang="de-DE" dirty="0"/>
              <a:t> </a:t>
            </a:r>
            <a:r>
              <a:rPr lang="de-DE" dirty="0" err="1"/>
              <a:t>il</a:t>
            </a:r>
            <a:r>
              <a:rPr lang="de-DE" dirty="0"/>
              <a:t> </a:t>
            </a:r>
            <a:r>
              <a:rPr lang="de-DE" dirty="0" err="1"/>
              <a:t>souffre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8563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L'OMS, </a:t>
            </a:r>
            <a:r>
              <a:rPr lang="de-DE" dirty="0" err="1"/>
              <a:t>l'UNICEF</a:t>
            </a:r>
            <a:r>
              <a:rPr lang="de-DE" dirty="0"/>
              <a:t>, la DDC, le SECO, HELVETAS, GIZ et </a:t>
            </a:r>
            <a:r>
              <a:rPr lang="de-DE" dirty="0" err="1"/>
              <a:t>d'autres</a:t>
            </a:r>
            <a:r>
              <a:rPr lang="de-DE" dirty="0"/>
              <a:t> </a:t>
            </a:r>
            <a:r>
              <a:rPr lang="de-DE" dirty="0" err="1"/>
              <a:t>soutiennent</a:t>
            </a:r>
            <a:r>
              <a:rPr lang="de-DE" dirty="0"/>
              <a:t> des </a:t>
            </a:r>
            <a:r>
              <a:rPr lang="de-DE" dirty="0" err="1"/>
              <a:t>projets</a:t>
            </a:r>
            <a:r>
              <a:rPr lang="de-DE" dirty="0"/>
              <a:t> au </a:t>
            </a:r>
            <a:r>
              <a:rPr lang="de-DE" dirty="0" err="1"/>
              <a:t>Tadjikistan</a:t>
            </a:r>
            <a:r>
              <a:rPr lang="de-DE" dirty="0"/>
              <a:t> </a:t>
            </a:r>
            <a:r>
              <a:rPr lang="de-DE" dirty="0" err="1"/>
              <a:t>depuis</a:t>
            </a:r>
            <a:r>
              <a:rPr lang="de-DE" dirty="0"/>
              <a:t> de </a:t>
            </a:r>
            <a:r>
              <a:rPr lang="de-DE" dirty="0" err="1"/>
              <a:t>nombreuses</a:t>
            </a:r>
            <a:r>
              <a:rPr lang="de-DE" dirty="0"/>
              <a:t> </a:t>
            </a:r>
            <a:r>
              <a:rPr lang="de-DE" dirty="0" err="1"/>
              <a:t>années</a:t>
            </a:r>
            <a:r>
              <a:rPr lang="de-DE" dirty="0"/>
              <a:t>, </a:t>
            </a:r>
            <a:r>
              <a:rPr lang="de-DE" dirty="0" err="1"/>
              <a:t>notamment</a:t>
            </a:r>
            <a:r>
              <a:rPr lang="de-DE" dirty="0"/>
              <a:t> </a:t>
            </a:r>
            <a:r>
              <a:rPr lang="de-DE" dirty="0" err="1"/>
              <a:t>pour</a:t>
            </a:r>
            <a:r>
              <a:rPr lang="de-DE" dirty="0"/>
              <a:t> </a:t>
            </a:r>
            <a:r>
              <a:rPr lang="de-DE" dirty="0" err="1"/>
              <a:t>approvisionner</a:t>
            </a:r>
            <a:r>
              <a:rPr lang="de-DE" dirty="0"/>
              <a:t> la </a:t>
            </a:r>
            <a:r>
              <a:rPr lang="de-DE" dirty="0" err="1"/>
              <a:t>population</a:t>
            </a:r>
            <a:r>
              <a:rPr lang="de-DE" dirty="0"/>
              <a:t> en </a:t>
            </a:r>
            <a:r>
              <a:rPr lang="de-DE" dirty="0" err="1"/>
              <a:t>eau</a:t>
            </a:r>
            <a:r>
              <a:rPr lang="de-DE" dirty="0"/>
              <a:t> </a:t>
            </a:r>
            <a:r>
              <a:rPr lang="de-DE" dirty="0" err="1"/>
              <a:t>potable</a:t>
            </a:r>
            <a:endParaRPr lang="de-DE" dirty="0"/>
          </a:p>
          <a:p>
            <a:r>
              <a:rPr lang="de-DE" dirty="0"/>
              <a:t>Les </a:t>
            </a:r>
            <a:r>
              <a:rPr lang="de-DE" dirty="0" err="1"/>
              <a:t>médecins</a:t>
            </a:r>
            <a:r>
              <a:rPr lang="de-DE" dirty="0"/>
              <a:t> de </a:t>
            </a:r>
            <a:r>
              <a:rPr lang="de-DE" dirty="0" err="1"/>
              <a:t>famille</a:t>
            </a:r>
            <a:r>
              <a:rPr lang="de-DE" dirty="0"/>
              <a:t> et les </a:t>
            </a:r>
            <a:r>
              <a:rPr lang="de-DE" dirty="0" err="1"/>
              <a:t>chirurgiens</a:t>
            </a:r>
            <a:r>
              <a:rPr lang="de-DE" dirty="0"/>
              <a:t> </a:t>
            </a:r>
            <a:r>
              <a:rPr lang="de-DE" dirty="0" err="1"/>
              <a:t>suisses</a:t>
            </a:r>
            <a:r>
              <a:rPr lang="de-DE" dirty="0"/>
              <a:t> </a:t>
            </a:r>
            <a:r>
              <a:rPr lang="de-DE" dirty="0" err="1"/>
              <a:t>soutiennent</a:t>
            </a:r>
            <a:r>
              <a:rPr lang="de-DE" dirty="0"/>
              <a:t> et </a:t>
            </a:r>
            <a:r>
              <a:rPr lang="de-DE" dirty="0" err="1"/>
              <a:t>forment</a:t>
            </a:r>
            <a:r>
              <a:rPr lang="de-DE" dirty="0"/>
              <a:t> le </a:t>
            </a:r>
            <a:r>
              <a:rPr lang="de-DE" dirty="0" err="1"/>
              <a:t>personnel</a:t>
            </a:r>
            <a:r>
              <a:rPr lang="de-DE" dirty="0"/>
              <a:t> </a:t>
            </a:r>
            <a:r>
              <a:rPr lang="de-DE" dirty="0" err="1"/>
              <a:t>médical</a:t>
            </a:r>
            <a:r>
              <a:rPr lang="de-DE" dirty="0"/>
              <a:t> </a:t>
            </a:r>
            <a:r>
              <a:rPr lang="de-DE" dirty="0" err="1"/>
              <a:t>local</a:t>
            </a:r>
            <a:endParaRPr lang="de-DE" dirty="0"/>
          </a:p>
          <a:p>
            <a:r>
              <a:rPr lang="de-DE" dirty="0"/>
              <a:t>Et </a:t>
            </a:r>
            <a:r>
              <a:rPr lang="de-DE" dirty="0" err="1"/>
              <a:t>nous</a:t>
            </a:r>
            <a:r>
              <a:rPr lang="de-DE" dirty="0"/>
              <a:t> les </a:t>
            </a:r>
            <a:r>
              <a:rPr lang="de-DE" b="1" dirty="0"/>
              <a:t>LIONS </a:t>
            </a:r>
            <a:r>
              <a:rPr lang="de-DE" dirty="0" err="1"/>
              <a:t>aidons</a:t>
            </a:r>
            <a:r>
              <a:rPr lang="de-DE" dirty="0"/>
              <a:t> par </a:t>
            </a:r>
            <a:r>
              <a:rPr lang="de-DE" b="1" dirty="0"/>
              <a:t>CLEAN WATER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Qui</a:t>
            </a:r>
            <a:r>
              <a:rPr lang="de-DE" dirty="0"/>
              <a:t> </a:t>
            </a:r>
            <a:r>
              <a:rPr lang="de-DE" dirty="0" err="1"/>
              <a:t>aide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212976"/>
            <a:ext cx="855419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34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173038" indent="-173038">
              <a:buNone/>
            </a:pPr>
            <a:r>
              <a:rPr lang="de-DE" sz="3200" b="1" dirty="0"/>
              <a:t>	</a:t>
            </a:r>
            <a:r>
              <a:rPr lang="de-DE" sz="3200" b="1" dirty="0" err="1"/>
              <a:t>Remerciements</a:t>
            </a:r>
            <a:r>
              <a:rPr lang="de-DE" sz="3200" b="1" dirty="0"/>
              <a:t> </a:t>
            </a:r>
            <a:r>
              <a:rPr lang="de-DE" sz="3200" b="1" dirty="0" err="1"/>
              <a:t>sincères</a:t>
            </a:r>
            <a:endParaRPr lang="de-DE" sz="3200" b="1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xmlns="" id="{4DA8CC14-4ADA-4E2F-B1C3-CE6E9C07CA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80112" y="2712084"/>
            <a:ext cx="3237196" cy="323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432048" y="487438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de-DE" sz="1600" dirty="0" err="1"/>
              <a:t>Références</a:t>
            </a:r>
            <a:r>
              <a:rPr lang="de-DE" sz="1600" dirty="0"/>
              <a:t>:</a:t>
            </a:r>
          </a:p>
          <a:p>
            <a:pPr marL="285750" indent="-285750">
              <a:buFont typeface="Arial"/>
              <a:buChar char="•"/>
              <a:tabLst>
                <a:tab pos="2154238" algn="l"/>
              </a:tabLst>
              <a:defRPr/>
            </a:pPr>
            <a:r>
              <a:rPr lang="de-DE" sz="1600" dirty="0" err="1"/>
              <a:t>Photos</a:t>
            </a:r>
            <a:r>
              <a:rPr lang="de-DE" sz="1600" dirty="0"/>
              <a:t>, </a:t>
            </a:r>
            <a:r>
              <a:rPr lang="de-DE" sz="1600" dirty="0" err="1"/>
              <a:t>Graphique</a:t>
            </a:r>
            <a:r>
              <a:rPr lang="de-DE" sz="1600" dirty="0"/>
              <a:t>: 	Dr. med. K. Grimm</a:t>
            </a:r>
          </a:p>
          <a:p>
            <a:pPr marL="285750" indent="-285750">
              <a:buFont typeface="Arial"/>
              <a:buChar char="•"/>
              <a:tabLst>
                <a:tab pos="2154238" algn="l"/>
              </a:tabLst>
              <a:defRPr/>
            </a:pPr>
            <a:r>
              <a:rPr lang="de-DE" sz="1600" dirty="0" err="1"/>
              <a:t>Contenu</a:t>
            </a:r>
            <a:r>
              <a:rPr lang="de-DE" sz="1600" dirty="0"/>
              <a:t>:	Dr. med. K. Grimm,</a:t>
            </a:r>
            <a:br>
              <a:rPr lang="de-DE" sz="1600" dirty="0"/>
            </a:br>
            <a:r>
              <a:rPr lang="de-DE" sz="1600" dirty="0"/>
              <a:t>	DDC, R. </a:t>
            </a:r>
            <a:r>
              <a:rPr lang="de-DE" sz="1600" dirty="0" err="1"/>
              <a:t>Chenevard</a:t>
            </a:r>
            <a:r>
              <a:rPr lang="de-DE" sz="1600" dirty="0"/>
              <a:t>,</a:t>
            </a:r>
          </a:p>
          <a:p>
            <a:pPr marL="182563" indent="-182563">
              <a:buFont typeface="Arial" charset="0"/>
              <a:buNone/>
              <a:tabLst>
                <a:tab pos="2154238" algn="l"/>
              </a:tabLst>
              <a:defRPr/>
            </a:pPr>
            <a:r>
              <a:rPr lang="de-DE" sz="1600" dirty="0"/>
              <a:t>		DFA, W. Roos</a:t>
            </a:r>
          </a:p>
          <a:p>
            <a:pPr marL="182563" indent="-182563">
              <a:tabLst>
                <a:tab pos="1168400" algn="l"/>
              </a:tabLst>
              <a:defRPr/>
            </a:pPr>
            <a:r>
              <a:rPr lang="de-DE" sz="1600" dirty="0" err="1"/>
              <a:t>Informations</a:t>
            </a:r>
            <a:r>
              <a:rPr lang="de-DE" sz="1600" dirty="0"/>
              <a:t> </a:t>
            </a:r>
            <a:r>
              <a:rPr lang="de-DE" sz="1600" dirty="0" err="1"/>
              <a:t>complémentaires</a:t>
            </a:r>
            <a:r>
              <a:rPr lang="de-DE" sz="1600" dirty="0"/>
              <a:t> : </a:t>
            </a:r>
            <a:r>
              <a:rPr lang="de-DE" sz="1600" dirty="0" err="1"/>
              <a:t>voir</a:t>
            </a:r>
            <a:r>
              <a:rPr lang="de-DE" sz="1600" dirty="0"/>
              <a:t> les </a:t>
            </a:r>
            <a:r>
              <a:rPr lang="de-DE" sz="1600" dirty="0" err="1"/>
              <a:t>fiches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4301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 </a:t>
            </a:r>
            <a:r>
              <a:rPr lang="de-DE" dirty="0" err="1"/>
              <a:t>Tadjikistan</a:t>
            </a:r>
            <a:r>
              <a:rPr lang="de-DE" dirty="0"/>
              <a:t> et </a:t>
            </a:r>
            <a:r>
              <a:rPr lang="de-DE" dirty="0" err="1"/>
              <a:t>ses</a:t>
            </a:r>
            <a:r>
              <a:rPr lang="de-DE" dirty="0"/>
              <a:t> </a:t>
            </a:r>
            <a:r>
              <a:rPr lang="de-DE" dirty="0" err="1"/>
              <a:t>voisins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412776"/>
            <a:ext cx="6798444" cy="500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29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Tadjikistan</a:t>
            </a:r>
            <a:r>
              <a:rPr lang="de-DE" dirty="0"/>
              <a:t> - </a:t>
            </a:r>
            <a:r>
              <a:rPr lang="de-DE" dirty="0" err="1"/>
              <a:t>l'agriculture</a:t>
            </a:r>
            <a:r>
              <a:rPr lang="de-DE" dirty="0"/>
              <a:t> à </a:t>
            </a:r>
            <a:r>
              <a:rPr lang="de-DE" dirty="0" err="1"/>
              <a:t>l'Ouest</a:t>
            </a:r>
            <a:r>
              <a:rPr lang="de-DE" dirty="0"/>
              <a:t> ...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xmlns="" id="{A8631060-0708-419A-9FA2-C31B210DEB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412776"/>
            <a:ext cx="7459588" cy="4973059"/>
          </a:xfrm>
          <a:prstGeom prst="rect">
            <a:avLst/>
          </a:prstGeom>
        </p:spPr>
      </p:pic>
      <p:pic>
        <p:nvPicPr>
          <p:cNvPr id="6" name="Grafik 3">
            <a:extLst>
              <a:ext uri="{FF2B5EF4-FFF2-40B4-BE49-F238E27FC236}">
                <a16:creationId xmlns:a16="http://schemas.microsoft.com/office/drawing/2014/main" xmlns="" id="{0B31A510-FA68-4D0A-A71C-7E21C33E46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1414453"/>
            <a:ext cx="2054698" cy="136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26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... à </a:t>
            </a:r>
            <a:r>
              <a:rPr lang="de-CH" dirty="0" err="1"/>
              <a:t>l'est</a:t>
            </a:r>
            <a:r>
              <a:rPr lang="de-CH" dirty="0"/>
              <a:t>, les </a:t>
            </a:r>
            <a:r>
              <a:rPr lang="de-CH" dirty="0" err="1"/>
              <a:t>montagnes</a:t>
            </a:r>
            <a:r>
              <a:rPr lang="de-CH" dirty="0"/>
              <a:t> du Pamir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xmlns="" id="{8A31D320-8055-4260-909A-4EB98835F9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578" y="1556792"/>
            <a:ext cx="831988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13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 Suisse </a:t>
            </a:r>
            <a:r>
              <a:rPr lang="mr-IN" dirty="0"/>
              <a:t>–</a:t>
            </a:r>
            <a:r>
              <a:rPr lang="de-DE" dirty="0"/>
              <a:t> </a:t>
            </a:r>
            <a:r>
              <a:rPr lang="de-DE" dirty="0" err="1"/>
              <a:t>Tadjikistan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xmlns="" id="{5295F732-08BC-4284-A7C3-3F18ABCB02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529259"/>
              </p:ext>
            </p:extLst>
          </p:nvPr>
        </p:nvGraphicFramePr>
        <p:xfrm>
          <a:off x="251521" y="2006892"/>
          <a:ext cx="8640959" cy="43062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168351">
                  <a:extLst>
                    <a:ext uri="{9D8B030D-6E8A-4147-A177-3AD203B41FA5}">
                      <a16:colId xmlns:a16="http://schemas.microsoft.com/office/drawing/2014/main" xmlns="" val="399787277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998754187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3002112307"/>
                    </a:ext>
                  </a:extLst>
                </a:gridCol>
              </a:tblGrid>
              <a:tr h="360021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>
                          <a:solidFill>
                            <a:srgbClr val="FFFFFF"/>
                          </a:solidFill>
                        </a:rPr>
                        <a:t>Schweiz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   </a:t>
                      </a:r>
                      <a:r>
                        <a:rPr lang="de-CH" dirty="0">
                          <a:solidFill>
                            <a:schemeClr val="bg1"/>
                          </a:solidFill>
                        </a:rPr>
                        <a:t>Tadschikistan</a:t>
                      </a:r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4389446"/>
                  </a:ext>
                </a:extLst>
              </a:tr>
              <a:tr h="330020">
                <a:tc>
                  <a:txBody>
                    <a:bodyPr/>
                    <a:lstStyle/>
                    <a:p>
                      <a:pPr marL="182563" indent="-182563"/>
                      <a:r>
                        <a:rPr lang="de-CH" sz="1500" dirty="0"/>
                        <a:t>   Forme de </a:t>
                      </a:r>
                      <a:r>
                        <a:rPr lang="de-CH" sz="1500" dirty="0" err="1"/>
                        <a:t>gouvernement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   </a:t>
                      </a:r>
                      <a:r>
                        <a:rPr lang="de-CH" sz="1500" dirty="0" err="1"/>
                        <a:t>Démocratie</a:t>
                      </a:r>
                      <a:r>
                        <a:rPr lang="de-CH" sz="1500" dirty="0"/>
                        <a:t> </a:t>
                      </a:r>
                      <a:r>
                        <a:rPr lang="de-CH" sz="1500" dirty="0" err="1"/>
                        <a:t>directe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   </a:t>
                      </a:r>
                      <a:r>
                        <a:rPr lang="de-CH" sz="1500" dirty="0" err="1"/>
                        <a:t>République</a:t>
                      </a:r>
                      <a:r>
                        <a:rPr lang="de-CH" sz="1500" dirty="0"/>
                        <a:t> </a:t>
                      </a:r>
                      <a:r>
                        <a:rPr lang="de-CH" sz="1500" dirty="0" err="1"/>
                        <a:t>présidentielle</a:t>
                      </a:r>
                      <a:endParaRPr lang="de-CH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18328612"/>
                  </a:ext>
                </a:extLst>
              </a:tr>
              <a:tr h="330020">
                <a:tc>
                  <a:txBody>
                    <a:bodyPr/>
                    <a:lstStyle/>
                    <a:p>
                      <a:pPr marL="182563" indent="-182563"/>
                      <a:r>
                        <a:rPr lang="de-CH" sz="1500" dirty="0"/>
                        <a:t>   </a:t>
                      </a:r>
                      <a:r>
                        <a:rPr lang="de-CH" sz="1500" dirty="0" err="1"/>
                        <a:t>Fondation</a:t>
                      </a:r>
                      <a:r>
                        <a:rPr lang="de-CH" sz="1500" dirty="0"/>
                        <a:t> de </a:t>
                      </a:r>
                      <a:r>
                        <a:rPr lang="de-CH" sz="1500" dirty="0" err="1"/>
                        <a:t>l'État</a:t>
                      </a:r>
                      <a:r>
                        <a:rPr lang="de-CH" sz="1500" dirty="0"/>
                        <a:t> / </a:t>
                      </a:r>
                      <a:r>
                        <a:rPr lang="de-CH" sz="1500" dirty="0" err="1"/>
                        <a:t>indépendance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   1291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   1991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04544579"/>
                  </a:ext>
                </a:extLst>
              </a:tr>
              <a:tr h="342352">
                <a:tc>
                  <a:txBody>
                    <a:bodyPr/>
                    <a:lstStyle/>
                    <a:p>
                      <a:r>
                        <a:rPr lang="de-CH" sz="1500" dirty="0"/>
                        <a:t>   </a:t>
                      </a:r>
                      <a:r>
                        <a:rPr lang="de-CH" sz="1500" dirty="0" err="1">
                          <a:solidFill>
                            <a:srgbClr val="FF0000"/>
                          </a:solidFill>
                        </a:rPr>
                        <a:t>Résidents</a:t>
                      </a:r>
                      <a:r>
                        <a:rPr lang="de-CH" sz="1500" dirty="0">
                          <a:solidFill>
                            <a:srgbClr val="FF0000"/>
                          </a:solidFill>
                        </a:rPr>
                        <a:t>  (2016)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   </a:t>
                      </a:r>
                      <a:r>
                        <a:rPr lang="de-CH" sz="1500" dirty="0">
                          <a:solidFill>
                            <a:srgbClr val="FF0000"/>
                          </a:solidFill>
                        </a:rPr>
                        <a:t>8’418’000</a:t>
                      </a:r>
                      <a:r>
                        <a:rPr lang="de-CH" sz="1500" dirty="0"/>
                        <a:t>  =  204 par km2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   </a:t>
                      </a:r>
                      <a:r>
                        <a:rPr lang="de-CH" sz="1500" dirty="0">
                          <a:solidFill>
                            <a:srgbClr val="FF0000"/>
                          </a:solidFill>
                        </a:rPr>
                        <a:t>8’735’000  </a:t>
                      </a:r>
                      <a:r>
                        <a:rPr lang="de-CH" sz="1500" dirty="0">
                          <a:solidFill>
                            <a:schemeClr val="tx1"/>
                          </a:solidFill>
                        </a:rPr>
                        <a:t>=  61 par km2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88073559"/>
                  </a:ext>
                </a:extLst>
              </a:tr>
              <a:tr h="342352">
                <a:tc>
                  <a:txBody>
                    <a:bodyPr/>
                    <a:lstStyle/>
                    <a:p>
                      <a:r>
                        <a:rPr lang="de-CH" sz="1500" dirty="0">
                          <a:solidFill>
                            <a:srgbClr val="FF0000"/>
                          </a:solidFill>
                        </a:rPr>
                        <a:t>   </a:t>
                      </a:r>
                      <a:r>
                        <a:rPr lang="de-CH" sz="1500" dirty="0" err="1">
                          <a:solidFill>
                            <a:srgbClr val="FF0000"/>
                          </a:solidFill>
                        </a:rPr>
                        <a:t>Espace</a:t>
                      </a:r>
                      <a:endParaRPr lang="de-CH" sz="1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>
                          <a:solidFill>
                            <a:srgbClr val="FF0000"/>
                          </a:solidFill>
                        </a:rPr>
                        <a:t>   41’285 km2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>
                          <a:solidFill>
                            <a:srgbClr val="FF0000"/>
                          </a:solidFill>
                        </a:rPr>
                        <a:t>   143’100 km2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2352">
                <a:tc>
                  <a:txBody>
                    <a:bodyPr/>
                    <a:lstStyle/>
                    <a:p>
                      <a:r>
                        <a:rPr lang="de-CH" sz="1500" dirty="0"/>
                        <a:t>   </a:t>
                      </a:r>
                      <a:r>
                        <a:rPr lang="de-CH" sz="1500" dirty="0" err="1"/>
                        <a:t>Montagnes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   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   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2352">
                <a:tc>
                  <a:txBody>
                    <a:bodyPr/>
                    <a:lstStyle/>
                    <a:p>
                      <a:r>
                        <a:rPr lang="de-CH" sz="1500" dirty="0"/>
                        <a:t>   </a:t>
                      </a:r>
                      <a:r>
                        <a:rPr lang="de-CH" sz="1500" dirty="0">
                          <a:solidFill>
                            <a:srgbClr val="FF0000"/>
                          </a:solidFill>
                        </a:rPr>
                        <a:t>les </a:t>
                      </a:r>
                      <a:r>
                        <a:rPr lang="de-CH" sz="1500" dirty="0" err="1">
                          <a:solidFill>
                            <a:srgbClr val="FF0000"/>
                          </a:solidFill>
                        </a:rPr>
                        <a:t>terres</a:t>
                      </a:r>
                      <a:r>
                        <a:rPr lang="de-CH" sz="15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CH" sz="1500" dirty="0" err="1">
                          <a:solidFill>
                            <a:srgbClr val="FF0000"/>
                          </a:solidFill>
                        </a:rPr>
                        <a:t>cultivables</a:t>
                      </a:r>
                      <a:endParaRPr lang="de-CH" sz="1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   </a:t>
                      </a:r>
                      <a:r>
                        <a:rPr lang="de-CH" sz="1500" dirty="0">
                          <a:solidFill>
                            <a:srgbClr val="FF0000"/>
                          </a:solidFill>
                        </a:rPr>
                        <a:t>30%  (ca. 12’000 km2)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    </a:t>
                      </a:r>
                      <a:r>
                        <a:rPr lang="de-CH" sz="1500" dirty="0">
                          <a:solidFill>
                            <a:srgbClr val="FF0000"/>
                          </a:solidFill>
                        </a:rPr>
                        <a:t> 7%  (ca. 10’000 km2)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2352">
                <a:tc>
                  <a:txBody>
                    <a:bodyPr/>
                    <a:lstStyle/>
                    <a:p>
                      <a:r>
                        <a:rPr lang="de-CH" sz="1500" dirty="0">
                          <a:solidFill>
                            <a:srgbClr val="FF0000"/>
                          </a:solidFill>
                        </a:rPr>
                        <a:t>   </a:t>
                      </a:r>
                      <a:r>
                        <a:rPr lang="de-CH" sz="1500" dirty="0" err="1">
                          <a:solidFill>
                            <a:srgbClr val="FF0000"/>
                          </a:solidFill>
                        </a:rPr>
                        <a:t>Lacs</a:t>
                      </a:r>
                      <a:endParaRPr lang="de-CH" sz="1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>
                          <a:solidFill>
                            <a:srgbClr val="FF0000"/>
                          </a:solidFill>
                        </a:rPr>
                        <a:t>   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>
                          <a:solidFill>
                            <a:srgbClr val="FF0000"/>
                          </a:solidFill>
                        </a:rPr>
                        <a:t>   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de-CH" sz="1500" dirty="0"/>
                        <a:t>   </a:t>
                      </a:r>
                      <a:r>
                        <a:rPr lang="de-CH" sz="1500" dirty="0" err="1"/>
                        <a:t>capitale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   Bern  (</a:t>
                      </a:r>
                      <a:r>
                        <a:rPr lang="de-CH" sz="1500" dirty="0" smtClean="0"/>
                        <a:t>1848)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   Duschanbe  (1924)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25266113"/>
                  </a:ext>
                </a:extLst>
              </a:tr>
              <a:tr h="330020">
                <a:tc>
                  <a:txBody>
                    <a:bodyPr/>
                    <a:lstStyle/>
                    <a:p>
                      <a:r>
                        <a:rPr lang="de-CH" sz="1500" dirty="0"/>
                        <a:t>   </a:t>
                      </a:r>
                      <a:r>
                        <a:rPr lang="de-CH" sz="1500" dirty="0" err="1"/>
                        <a:t>Nombre</a:t>
                      </a:r>
                      <a:r>
                        <a:rPr lang="de-CH" sz="1500" dirty="0"/>
                        <a:t> </a:t>
                      </a:r>
                      <a:r>
                        <a:rPr lang="de-CH" sz="1500" dirty="0" err="1"/>
                        <a:t>d'habitants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   142’479  (2017)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   780’000  (2016)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4698398"/>
                  </a:ext>
                </a:extLst>
              </a:tr>
              <a:tr h="330020">
                <a:tc>
                  <a:txBody>
                    <a:bodyPr/>
                    <a:lstStyle/>
                    <a:p>
                      <a:r>
                        <a:rPr lang="de-CH" sz="1500" dirty="0"/>
                        <a:t>   </a:t>
                      </a:r>
                      <a:r>
                        <a:rPr lang="de-CH" sz="1500" dirty="0" err="1"/>
                        <a:t>Produit</a:t>
                      </a:r>
                      <a:r>
                        <a:rPr lang="de-CH" sz="1500" dirty="0"/>
                        <a:t> </a:t>
                      </a:r>
                      <a:r>
                        <a:rPr lang="de-CH" sz="1500" dirty="0" err="1"/>
                        <a:t>intérieur</a:t>
                      </a:r>
                      <a:r>
                        <a:rPr lang="de-CH" sz="1500" dirty="0"/>
                        <a:t> </a:t>
                      </a:r>
                      <a:r>
                        <a:rPr lang="de-CH" sz="1500" dirty="0" err="1"/>
                        <a:t>brut</a:t>
                      </a:r>
                      <a:endParaRPr lang="de-CH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    660 Mia USD  (2016)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   6.95 Mia USD  (2016)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5539147"/>
                  </a:ext>
                </a:extLst>
              </a:tr>
              <a:tr h="330020">
                <a:tc>
                  <a:txBody>
                    <a:bodyPr/>
                    <a:lstStyle/>
                    <a:p>
                      <a:r>
                        <a:rPr lang="de-CH" sz="1500" dirty="0">
                          <a:solidFill>
                            <a:srgbClr val="FF0000"/>
                          </a:solidFill>
                        </a:rPr>
                        <a:t>   PIB par </a:t>
                      </a:r>
                      <a:r>
                        <a:rPr lang="de-CH" sz="1500" dirty="0" err="1">
                          <a:solidFill>
                            <a:srgbClr val="FF0000"/>
                          </a:solidFill>
                        </a:rPr>
                        <a:t>habitant</a:t>
                      </a:r>
                      <a:endParaRPr lang="de-CH" sz="15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   </a:t>
                      </a:r>
                      <a:r>
                        <a:rPr lang="de-CH" sz="1500" dirty="0">
                          <a:solidFill>
                            <a:srgbClr val="FF0000"/>
                          </a:solidFill>
                        </a:rPr>
                        <a:t>78’800 USD</a:t>
                      </a:r>
                      <a:r>
                        <a:rPr lang="de-CH" sz="1500" dirty="0"/>
                        <a:t>  (2016)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500" dirty="0"/>
                        <a:t>   </a:t>
                      </a:r>
                      <a:r>
                        <a:rPr lang="de-CH" sz="1500" dirty="0">
                          <a:solidFill>
                            <a:srgbClr val="FF0000"/>
                          </a:solidFill>
                        </a:rPr>
                        <a:t>786 USD  (2016)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5802514"/>
                  </a:ext>
                </a:extLst>
              </a:tr>
            </a:tbl>
          </a:graphicData>
        </a:graphic>
      </p:graphicFrame>
      <p:cxnSp>
        <p:nvCxnSpPr>
          <p:cNvPr id="6" name="Gerade Verbindung 5"/>
          <p:cNvCxnSpPr/>
          <p:nvPr/>
        </p:nvCxnSpPr>
        <p:spPr>
          <a:xfrm>
            <a:off x="251520" y="1988840"/>
            <a:ext cx="0" cy="4104456"/>
          </a:xfrm>
          <a:prstGeom prst="line">
            <a:avLst/>
          </a:prstGeom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8892480" y="1988840"/>
            <a:ext cx="0" cy="4104456"/>
          </a:xfrm>
          <a:prstGeom prst="line">
            <a:avLst/>
          </a:prstGeom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3419872" y="1988840"/>
            <a:ext cx="0" cy="4104456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6156176" y="1988840"/>
            <a:ext cx="0" cy="4104456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856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Duschanbe </a:t>
            </a:r>
            <a:r>
              <a:rPr lang="mr-IN" dirty="0"/>
              <a:t>–</a:t>
            </a:r>
            <a:r>
              <a:rPr lang="de-DE" dirty="0"/>
              <a:t> </a:t>
            </a:r>
            <a:r>
              <a:rPr lang="de-DE" dirty="0" err="1"/>
              <a:t>Capitale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2132856"/>
            <a:ext cx="6408712" cy="4262729"/>
          </a:xfrm>
          <a:prstGeom prst="rect">
            <a:avLst/>
          </a:prstGeom>
        </p:spPr>
      </p:pic>
      <p:sp>
        <p:nvSpPr>
          <p:cNvPr id="6" name="Inhaltsplatzhalter 1"/>
          <p:cNvSpPr>
            <a:spLocks noGrp="1"/>
          </p:cNvSpPr>
          <p:nvPr>
            <p:ph idx="1"/>
          </p:nvPr>
        </p:nvSpPr>
        <p:spPr>
          <a:xfrm>
            <a:off x="251520" y="1196976"/>
            <a:ext cx="8640960" cy="5010720"/>
          </a:xfrm>
        </p:spPr>
        <p:txBody>
          <a:bodyPr/>
          <a:lstStyle/>
          <a:p>
            <a:r>
              <a:rPr lang="de-DE" dirty="0"/>
              <a:t>780‘000 </a:t>
            </a:r>
            <a:r>
              <a:rPr lang="de-DE" dirty="0" err="1"/>
              <a:t>habitants</a:t>
            </a:r>
            <a:endParaRPr lang="de-DE" dirty="0"/>
          </a:p>
          <a:p>
            <a:r>
              <a:rPr lang="de-DE" dirty="0"/>
              <a:t>800 </a:t>
            </a:r>
            <a:r>
              <a:rPr lang="de-DE" dirty="0" err="1"/>
              <a:t>m.a.s.l</a:t>
            </a:r>
            <a:r>
              <a:rPr lang="de-DE" dirty="0"/>
              <a:t>.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6341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Duschanbe </a:t>
            </a:r>
            <a:r>
              <a:rPr lang="mr-IN" dirty="0"/>
              <a:t>–</a:t>
            </a:r>
            <a:r>
              <a:rPr lang="de-DE" dirty="0"/>
              <a:t> </a:t>
            </a:r>
            <a:r>
              <a:rPr lang="de-DE" dirty="0" err="1"/>
              <a:t>ö.V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296174"/>
            <a:ext cx="6192688" cy="4104243"/>
          </a:xfrm>
          <a:prstGeom prst="rect">
            <a:avLst/>
          </a:prstGeom>
        </p:spPr>
      </p:pic>
      <p:sp>
        <p:nvSpPr>
          <p:cNvPr id="6" name="Inhaltsplatzhalter 1"/>
          <p:cNvSpPr>
            <a:spLocks noGrp="1"/>
          </p:cNvSpPr>
          <p:nvPr>
            <p:ph idx="1"/>
          </p:nvPr>
        </p:nvSpPr>
        <p:spPr>
          <a:xfrm>
            <a:off x="251520" y="1196976"/>
            <a:ext cx="8640960" cy="5010720"/>
          </a:xfrm>
        </p:spPr>
        <p:txBody>
          <a:bodyPr numCol="1"/>
          <a:lstStyle/>
          <a:p>
            <a:pPr>
              <a:tabLst>
                <a:tab pos="2871788" algn="l"/>
                <a:tab pos="3135313" algn="l"/>
              </a:tabLst>
            </a:pPr>
            <a:r>
              <a:rPr lang="de-DE" dirty="0" err="1"/>
              <a:t>Aéroport</a:t>
            </a:r>
            <a:r>
              <a:rPr lang="de-DE" dirty="0"/>
              <a:t> international	</a:t>
            </a:r>
            <a:r>
              <a:rPr lang="de-DE" sz="1600" dirty="0">
                <a:latin typeface="Wingdings"/>
                <a:ea typeface="Wingdings"/>
                <a:cs typeface="Wingdings"/>
                <a:sym typeface="Wingdings"/>
              </a:rPr>
              <a:t>	</a:t>
            </a:r>
            <a:r>
              <a:rPr lang="de-DE" dirty="0" err="1"/>
              <a:t>Lignes</a:t>
            </a:r>
            <a:r>
              <a:rPr lang="de-DE" dirty="0"/>
              <a:t> de </a:t>
            </a:r>
            <a:r>
              <a:rPr lang="de-DE" dirty="0" err="1"/>
              <a:t>minibus</a:t>
            </a:r>
            <a:r>
              <a:rPr lang="de-DE" dirty="0"/>
              <a:t> </a:t>
            </a:r>
            <a:r>
              <a:rPr lang="de-DE" dirty="0" err="1"/>
              <a:t>privées</a:t>
            </a:r>
            <a:r>
              <a:rPr lang="de-DE" dirty="0"/>
              <a:t> (</a:t>
            </a:r>
            <a:r>
              <a:rPr lang="de-DE" dirty="0" err="1"/>
              <a:t>Marschrutkas</a:t>
            </a:r>
            <a:r>
              <a:rPr lang="de-DE" dirty="0"/>
              <a:t>)</a:t>
            </a:r>
          </a:p>
          <a:p>
            <a:pPr>
              <a:tabLst>
                <a:tab pos="2871788" algn="l"/>
                <a:tab pos="3141663" algn="l"/>
              </a:tabLst>
            </a:pPr>
            <a:r>
              <a:rPr lang="de-DE" dirty="0" err="1"/>
              <a:t>Trolley</a:t>
            </a:r>
            <a:r>
              <a:rPr lang="de-DE" dirty="0"/>
              <a:t>	</a:t>
            </a:r>
            <a:r>
              <a:rPr lang="de-DE" sz="1600" dirty="0">
                <a:latin typeface="Wingdings"/>
                <a:ea typeface="Wingdings"/>
                <a:cs typeface="Wingdings"/>
                <a:sym typeface="Wingdings"/>
              </a:rPr>
              <a:t>	</a:t>
            </a:r>
            <a:r>
              <a:rPr lang="de-DE" dirty="0" err="1"/>
              <a:t>Chemin</a:t>
            </a:r>
            <a:r>
              <a:rPr lang="de-DE" dirty="0"/>
              <a:t> de </a:t>
            </a:r>
            <a:r>
              <a:rPr lang="de-DE" dirty="0" err="1"/>
              <a:t>fer</a:t>
            </a:r>
            <a:r>
              <a:rPr lang="de-DE" dirty="0"/>
              <a:t> </a:t>
            </a:r>
            <a:r>
              <a:rPr lang="de-DE" dirty="0" err="1"/>
              <a:t>vers</a:t>
            </a:r>
            <a:r>
              <a:rPr lang="de-DE" dirty="0"/>
              <a:t> </a:t>
            </a:r>
            <a:r>
              <a:rPr lang="de-DE" dirty="0" err="1"/>
              <a:t>l'Ouzbékistan</a:t>
            </a:r>
            <a:r>
              <a:rPr lang="de-DE" dirty="0"/>
              <a:t>, 				</a:t>
            </a:r>
            <a:r>
              <a:rPr lang="de-DE" dirty="0" err="1"/>
              <a:t>principalement</a:t>
            </a:r>
            <a:r>
              <a:rPr lang="de-DE" dirty="0"/>
              <a:t> </a:t>
            </a:r>
            <a:r>
              <a:rPr lang="de-DE" dirty="0" err="1"/>
              <a:t>pour</a:t>
            </a:r>
            <a:r>
              <a:rPr lang="de-DE" dirty="0"/>
              <a:t> les </a:t>
            </a:r>
            <a:r>
              <a:rPr lang="de-DE" dirty="0" err="1"/>
              <a:t>marchandises</a:t>
            </a:r>
            <a:endParaRPr lang="de-DE" dirty="0"/>
          </a:p>
          <a:p>
            <a:pPr>
              <a:tabLst>
                <a:tab pos="3225800" algn="l"/>
              </a:tabLs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6067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Moyens</a:t>
            </a:r>
            <a:r>
              <a:rPr lang="de-DE" dirty="0"/>
              <a:t> de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dans</a:t>
            </a:r>
            <a:r>
              <a:rPr lang="de-DE" dirty="0"/>
              <a:t> le </a:t>
            </a:r>
            <a:r>
              <a:rPr lang="de-DE" dirty="0" err="1"/>
              <a:t>pays</a:t>
            </a:r>
            <a:r>
              <a:rPr lang="de-DE" dirty="0"/>
              <a:t> ...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68C82E4-0A5B-AB48-A96E-A262B4503638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7" name="Grafik 2">
            <a:extLst>
              <a:ext uri="{FF2B5EF4-FFF2-40B4-BE49-F238E27FC236}">
                <a16:creationId xmlns:a16="http://schemas.microsoft.com/office/drawing/2014/main" xmlns="" id="{D96F940E-E44D-40DB-90FF-0C50421599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140968"/>
            <a:ext cx="4896544" cy="3264363"/>
          </a:xfrm>
          <a:prstGeom prst="rect">
            <a:avLst/>
          </a:prstGeom>
        </p:spPr>
      </p:pic>
      <p:pic>
        <p:nvPicPr>
          <p:cNvPr id="11" name="Grafik 5">
            <a:extLst>
              <a:ext uri="{FF2B5EF4-FFF2-40B4-BE49-F238E27FC236}">
                <a16:creationId xmlns:a16="http://schemas.microsoft.com/office/drawing/2014/main" xmlns="" id="{86D6A1DA-AA78-4DBC-B96C-7F8B56D7B1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1556792"/>
            <a:ext cx="4441236" cy="296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15817"/>
      </p:ext>
    </p:extLst>
  </p:cSld>
  <p:clrMapOvr>
    <a:masterClrMapping/>
  </p:clrMapOvr>
</p:sld>
</file>

<file path=ppt/theme/theme1.xml><?xml version="1.0" encoding="utf-8"?>
<a:theme xmlns:a="http://schemas.openxmlformats.org/drawingml/2006/main" name="3_Lions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Lion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C:\Dokumente und Einstellungen\Administrator\Lokale Einstellungen\Temporary Internet Files\Content.Outlook\VCFJE9CO\Lions.pot</Template>
  <TotalTime>0</TotalTime>
  <Words>1169</Words>
  <Application>Microsoft Macintosh PowerPoint</Application>
  <PresentationFormat>Bildschirmpräsentation (4:3)</PresentationFormat>
  <Paragraphs>200</Paragraphs>
  <Slides>25</Slides>
  <Notes>25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3_Lions</vt:lpstr>
      <vt:lpstr>PowerPoint-Präsentation</vt:lpstr>
      <vt:lpstr>PowerPoint-Präsentation</vt:lpstr>
      <vt:lpstr>Le Tadjikistan et ses voisins</vt:lpstr>
      <vt:lpstr>Tadjikistan - l'agriculture à l'Ouest ...</vt:lpstr>
      <vt:lpstr>... à l'est, les montagnes du Pamir</vt:lpstr>
      <vt:lpstr>La Suisse – Tadjikistan</vt:lpstr>
      <vt:lpstr>Duschanbe – Capitale</vt:lpstr>
      <vt:lpstr>Duschanbe – ö.V.</vt:lpstr>
      <vt:lpstr>Moyens de transport dans le pays ...</vt:lpstr>
      <vt:lpstr>... divers et adaptés à l'environnement</vt:lpstr>
      <vt:lpstr>Il y a peu d‘„agglomérations“...</vt:lpstr>
      <vt:lpstr>... mais beaucoup, d'établissements dispersés ...</vt:lpstr>
      <vt:lpstr>... dans des environnements difficiles ... </vt:lpstr>
      <vt:lpstr>Il y a des ânes et des chèvres partout</vt:lpstr>
      <vt:lpstr>Les habitants ...</vt:lpstr>
      <vt:lpstr>... vivent ensemble à plusieurs générations</vt:lpstr>
      <vt:lpstr>Vivre dans une chambre</vt:lpstr>
      <vt:lpstr>Une nature diverse et magnifique ...</vt:lpstr>
      <vt:lpstr>... qui n'est pas sans rappeler la Suisse ...</vt:lpstr>
      <vt:lpstr>... et qui semble souvent sans fin </vt:lpstr>
      <vt:lpstr>Ce qui fait ce pays</vt:lpstr>
      <vt:lpstr>De quoi vit-il ?</vt:lpstr>
      <vt:lpstr>Ce qui manque à ce pays, ce dont il souffre</vt:lpstr>
      <vt:lpstr>Qui aide</vt:lpstr>
      <vt:lpstr>PowerPoint-Präsentation</vt:lpstr>
    </vt:vector>
  </TitlesOfParts>
  <Manager/>
  <Company>MD 102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Folien</dc:title>
  <dc:subject/>
  <dc:creator/>
  <cp:keywords/>
  <dc:description/>
  <cp:lastModifiedBy>Peter Schweizer</cp:lastModifiedBy>
  <cp:revision>1178</cp:revision>
  <cp:lastPrinted>2020-03-01T16:13:01Z</cp:lastPrinted>
  <dcterms:created xsi:type="dcterms:W3CDTF">2010-04-24T05:14:14Z</dcterms:created>
  <dcterms:modified xsi:type="dcterms:W3CDTF">2020-08-10T13:48:22Z</dcterms:modified>
  <cp:category/>
</cp:coreProperties>
</file>